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handoutMasterIdLst>
    <p:handoutMasterId r:id="rId40"/>
  </p:handoutMasterIdLst>
  <p:sldIdLst>
    <p:sldId id="256" r:id="rId2"/>
    <p:sldId id="300" r:id="rId3"/>
    <p:sldId id="301" r:id="rId4"/>
    <p:sldId id="303" r:id="rId5"/>
    <p:sldId id="304" r:id="rId6"/>
    <p:sldId id="305" r:id="rId7"/>
    <p:sldId id="306" r:id="rId8"/>
    <p:sldId id="538" r:id="rId9"/>
    <p:sldId id="307" r:id="rId10"/>
    <p:sldId id="520" r:id="rId11"/>
    <p:sldId id="308" r:id="rId12"/>
    <p:sldId id="309" r:id="rId13"/>
    <p:sldId id="514" r:id="rId14"/>
    <p:sldId id="516" r:id="rId15"/>
    <p:sldId id="517" r:id="rId16"/>
    <p:sldId id="518" r:id="rId17"/>
    <p:sldId id="521" r:id="rId18"/>
    <p:sldId id="273" r:id="rId19"/>
    <p:sldId id="299" r:id="rId20"/>
    <p:sldId id="287" r:id="rId21"/>
    <p:sldId id="527" r:id="rId22"/>
    <p:sldId id="534" r:id="rId23"/>
    <p:sldId id="535" r:id="rId24"/>
    <p:sldId id="528" r:id="rId25"/>
    <p:sldId id="530" r:id="rId26"/>
    <p:sldId id="531" r:id="rId27"/>
    <p:sldId id="529" r:id="rId28"/>
    <p:sldId id="532" r:id="rId29"/>
    <p:sldId id="533" r:id="rId30"/>
    <p:sldId id="519" r:id="rId31"/>
    <p:sldId id="524" r:id="rId32"/>
    <p:sldId id="525" r:id="rId33"/>
    <p:sldId id="522" r:id="rId34"/>
    <p:sldId id="523" r:id="rId35"/>
    <p:sldId id="526" r:id="rId36"/>
    <p:sldId id="310" r:id="rId37"/>
    <p:sldId id="31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3447" autoAdjust="0"/>
  </p:normalViewPr>
  <p:slideViewPr>
    <p:cSldViewPr snapToGrid="0">
      <p:cViewPr varScale="1">
        <p:scale>
          <a:sx n="59" d="100"/>
          <a:sy n="59" d="100"/>
        </p:scale>
        <p:origin x="1368" y="5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4EE401-9990-4847-9393-B587C049108F}" type="datetimeFigureOut">
              <a:rPr lang="en-US" smtClean="0"/>
              <a:t>3/17/2025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06A5EC-6475-4ACA-82A7-7E5503099B49}" type="slidenum">
              <a:rPr lang="en-US" smtClean="0"/>
              <a:t>‹#›</a:t>
            </a:fld>
            <a:endParaRPr lang="en-US"/>
          </a:p>
        </p:txBody>
      </p:sp>
    </p:spTree>
    <p:extLst>
      <p:ext uri="{BB962C8B-B14F-4D97-AF65-F5344CB8AC3E}">
        <p14:creationId xmlns:p14="http://schemas.microsoft.com/office/powerpoint/2010/main" val="2996042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36036-6769-40BF-B513-474833C74DCA}" type="datetimeFigureOut">
              <a:rPr lang="en-US" smtClean="0"/>
              <a:t>3/17/2025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5D26-D9CE-49B4-8A24-9C5C7281350F}" type="slidenum">
              <a:rPr lang="en-US" smtClean="0"/>
              <a:t>‹#›</a:t>
            </a:fld>
            <a:endParaRPr lang="en-US"/>
          </a:p>
        </p:txBody>
      </p:sp>
    </p:spTree>
    <p:extLst>
      <p:ext uri="{BB962C8B-B14F-4D97-AF65-F5344CB8AC3E}">
        <p14:creationId xmlns:p14="http://schemas.microsoft.com/office/powerpoint/2010/main" val="107108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a:extLst>
              <a:ext uri="{FF2B5EF4-FFF2-40B4-BE49-F238E27FC236}">
                <a16:creationId xmlns:a16="http://schemas.microsoft.com/office/drawing/2014/main" id="{4A0A469F-8021-4730-B320-04DE57C24725}"/>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657EF07-6FBD-4B4F-9664-0198CC26A385}"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46083" name="Rectangle 2">
            <a:extLst>
              <a:ext uri="{FF2B5EF4-FFF2-40B4-BE49-F238E27FC236}">
                <a16:creationId xmlns:a16="http://schemas.microsoft.com/office/drawing/2014/main" id="{2170BE49-7345-429E-B1BF-857A918CA6C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4F642E92-53FC-4536-BAF3-A1F6A866E167}"/>
              </a:ext>
            </a:extLst>
          </p:cNvPr>
          <p:cNvSpPr>
            <a:spLocks noGrp="1" noChangeArrowheads="1"/>
          </p:cNvSpPr>
          <p:nvPr>
            <p:ph type="body" idx="1"/>
          </p:nvPr>
        </p:nvSpPr>
        <p:spPr>
          <a:noFill/>
        </p:spPr>
        <p:txBody>
          <a:bodyPr/>
          <a:lstStyle/>
          <a:p>
            <a:r>
              <a:rPr lang="en-GB" altLang="en-US"/>
              <a:t>Different programming languages have different degrees of ‘power’ which relate to the ratio between the length of programming commands and the amount of processing they create. This is analogous to trying to assess the productivity of bricklayers where different bricklayers work with bricks of different sizes. One way of dealing with this problem is to say that what is important is the size of the wall being built not the number of bricks it contains. FPs are way of measuring the amount of functionality in an application without counting the lines of code in the application.</a:t>
            </a:r>
          </a:p>
        </p:txBody>
      </p:sp>
    </p:spTree>
    <p:extLst>
      <p:ext uri="{BB962C8B-B14F-4D97-AF65-F5344CB8AC3E}">
        <p14:creationId xmlns:p14="http://schemas.microsoft.com/office/powerpoint/2010/main" val="376654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31">
            <a:extLst>
              <a:ext uri="{FF2B5EF4-FFF2-40B4-BE49-F238E27FC236}">
                <a16:creationId xmlns:a16="http://schemas.microsoft.com/office/drawing/2014/main" id="{71A62848-BE3D-4483-978E-4719C098AEBC}"/>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93E5BAD-4BB5-4DE7-ACFD-98552CC01827}"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644879BA-93DD-4B90-8CA7-1CC97ED72DB8}"/>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AE40A05-057B-42E7-BB5C-38B551D986B1}"/>
              </a:ext>
            </a:extLst>
          </p:cNvPr>
          <p:cNvSpPr>
            <a:spLocks noGrp="1" noChangeArrowheads="1"/>
          </p:cNvSpPr>
          <p:nvPr>
            <p:ph type="body" idx="1"/>
          </p:nvPr>
        </p:nvSpPr>
        <p:spPr>
          <a:noFill/>
        </p:spPr>
        <p:txBody>
          <a:bodyPr/>
          <a:lstStyle/>
          <a:p>
            <a:r>
              <a:rPr lang="en-GB" altLang="en-US"/>
              <a:t>Section 5.10 Page 114</a:t>
            </a:r>
          </a:p>
        </p:txBody>
      </p:sp>
    </p:spTree>
    <p:extLst>
      <p:ext uri="{BB962C8B-B14F-4D97-AF65-F5344CB8AC3E}">
        <p14:creationId xmlns:p14="http://schemas.microsoft.com/office/powerpoint/2010/main" val="2337507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F68C5D26-D9CE-49B4-8A24-9C5C7281350F}" type="slidenum">
              <a:rPr lang="en-US" smtClean="0"/>
              <a:t>14</a:t>
            </a:fld>
            <a:endParaRPr lang="en-US"/>
          </a:p>
        </p:txBody>
      </p:sp>
    </p:spTree>
    <p:extLst>
      <p:ext uri="{BB962C8B-B14F-4D97-AF65-F5344CB8AC3E}">
        <p14:creationId xmlns:p14="http://schemas.microsoft.com/office/powerpoint/2010/main" val="3400918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31">
            <a:extLst>
              <a:ext uri="{FF2B5EF4-FFF2-40B4-BE49-F238E27FC236}">
                <a16:creationId xmlns:a16="http://schemas.microsoft.com/office/drawing/2014/main" id="{6C249231-7B7B-4296-B6EB-AF63C956E894}"/>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73C788A-09EF-4DC5-9ECC-1C7653AC1204}"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DDBB4E95-D1D1-433D-8D05-24AF9B5A3E0A}"/>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E2264943-4CDF-4F21-B3BF-08F5630C3AAE}"/>
              </a:ext>
            </a:extLst>
          </p:cNvPr>
          <p:cNvSpPr>
            <a:spLocks noGrp="1" noChangeArrowheads="1"/>
          </p:cNvSpPr>
          <p:nvPr>
            <p:ph type="body" idx="1"/>
          </p:nvPr>
        </p:nvSpPr>
        <p:spPr>
          <a:noFill/>
        </p:spPr>
        <p:txBody>
          <a:bodyPr/>
          <a:lstStyle/>
          <a:p>
            <a:r>
              <a:rPr lang="en-GB" altLang="en-US" dirty="0"/>
              <a:t>Once again, just a reminder that the lecture is just an overview of concepts. Mark II FPs is a version of function points developed in the UK and is only used by a minority of FP specialists. The US-based IFPUG method (developed from the original Albrecht approach) is more widely used. I use the Mark II version because it has simpler rules and thus provides an easier introduction to the principles of FPs. Mark II FPs are explained in more detail in Section 5.11. The IFPUG rules are really quite tricky in places and for the full rules it is best to consult IFPUG documentation.</a:t>
            </a:r>
          </a:p>
        </p:txBody>
      </p:sp>
    </p:spTree>
    <p:extLst>
      <p:ext uri="{BB962C8B-B14F-4D97-AF65-F5344CB8AC3E}">
        <p14:creationId xmlns:p14="http://schemas.microsoft.com/office/powerpoint/2010/main" val="1362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453E9FC6-1F2A-4866-A10F-8BEE5A94173E}"/>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2F75561-5F8B-4850-8188-2071CC083F5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2384B57C-0457-4E0B-B037-F73BD5B7FF2C}"/>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18D5FB0A-1299-4E59-B8D4-4ED6C93249E3}"/>
              </a:ext>
            </a:extLst>
          </p:cNvPr>
          <p:cNvSpPr>
            <a:spLocks noGrp="1" noChangeArrowheads="1"/>
          </p:cNvSpPr>
          <p:nvPr>
            <p:ph type="body" idx="1"/>
          </p:nvPr>
        </p:nvSpPr>
        <p:spPr>
          <a:noFill/>
        </p:spPr>
        <p:txBody>
          <a:bodyPr/>
          <a:lstStyle/>
          <a:p>
            <a:r>
              <a:rPr lang="en-GB" altLang="en-US"/>
              <a:t>Attempts have been made to extend IFPUG FPs to real-time and embedded systems, but this has not been very convincing (IMHO).</a:t>
            </a:r>
          </a:p>
          <a:p>
            <a:r>
              <a:rPr lang="en-GB" altLang="en-US"/>
              <a:t>Embedded software component is seen as at a particular level in the system. It receives calls for services from a higher layer and requests services from lower layers. It will receive responses from lower levels and will send responses to higher levels.</a:t>
            </a:r>
          </a:p>
        </p:txBody>
      </p:sp>
    </p:spTree>
    <p:extLst>
      <p:ext uri="{BB962C8B-B14F-4D97-AF65-F5344CB8AC3E}">
        <p14:creationId xmlns:p14="http://schemas.microsoft.com/office/powerpoint/2010/main" val="2869243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a:extLst>
              <a:ext uri="{FF2B5EF4-FFF2-40B4-BE49-F238E27FC236}">
                <a16:creationId xmlns:a16="http://schemas.microsoft.com/office/drawing/2014/main" id="{F943CB1B-AA36-46F1-AC65-89C112D569B7}"/>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0DB399-5A38-4C25-A93D-8CFE478B72A7}"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BC66B0B5-5188-416F-B561-4DE41FC51C2D}"/>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E0C7F28-AF0B-4AEA-BCA9-186BCEC15635}"/>
              </a:ext>
            </a:extLst>
          </p:cNvPr>
          <p:cNvSpPr>
            <a:spLocks noGrp="1" noChangeArrowheads="1"/>
          </p:cNvSpPr>
          <p:nvPr>
            <p:ph type="body" idx="1"/>
          </p:nvPr>
        </p:nvSpPr>
        <p:spPr>
          <a:noFill/>
        </p:spPr>
        <p:txBody>
          <a:bodyPr/>
          <a:lstStyle/>
          <a:p>
            <a:r>
              <a:rPr lang="en-GB" altLang="en-US"/>
              <a:t>Recall that the aim of this lecture is to give an overview of principles. COCOMO81 is the original version of the model which has subsequently been developed into COCOMO II some details of which are discussed in Section 5.13. For full details read Barry Boehm et al. </a:t>
            </a:r>
            <a:r>
              <a:rPr lang="en-GB" altLang="en-US" i="1"/>
              <a:t>Software estimation with COCOMO II </a:t>
            </a:r>
            <a:r>
              <a:rPr lang="en-GB" altLang="en-US"/>
              <a:t>Prentice-Hall 2002.</a:t>
            </a:r>
            <a:endParaRPr lang="en-GB" altLang="en-US" i="1"/>
          </a:p>
        </p:txBody>
      </p:sp>
    </p:spTree>
    <p:extLst>
      <p:ext uri="{BB962C8B-B14F-4D97-AF65-F5344CB8AC3E}">
        <p14:creationId xmlns:p14="http://schemas.microsoft.com/office/powerpoint/2010/main" val="282298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73239"/>
                </a:solidFill>
                <a:effectLst/>
                <a:latin typeface="Nunito" pitchFamily="2" charset="0"/>
              </a:rPr>
              <a:t>The </a:t>
            </a:r>
            <a:r>
              <a:rPr lang="en-US" b="1" i="1" dirty="0">
                <a:solidFill>
                  <a:srgbClr val="273239"/>
                </a:solidFill>
                <a:effectLst/>
                <a:latin typeface="Nunito" pitchFamily="2" charset="0"/>
              </a:rPr>
              <a:t>Effort Adjustment Factor (EAF) </a:t>
            </a:r>
            <a:r>
              <a:rPr lang="en-US" b="0" i="1" dirty="0">
                <a:solidFill>
                  <a:srgbClr val="273239"/>
                </a:solidFill>
                <a:effectLst/>
                <a:latin typeface="Nunito" pitchFamily="2" charset="0"/>
              </a:rPr>
              <a:t>is determined by multiplying the effort multipliers associated with each of the 15 attributes.</a:t>
            </a:r>
            <a:endParaRPr lang="en-US" dirty="0"/>
          </a:p>
        </p:txBody>
      </p:sp>
      <p:sp>
        <p:nvSpPr>
          <p:cNvPr id="4" name="Slide Number Placeholder 3"/>
          <p:cNvSpPr>
            <a:spLocks noGrp="1"/>
          </p:cNvSpPr>
          <p:nvPr>
            <p:ph type="sldNum" sz="quarter" idx="5"/>
          </p:nvPr>
        </p:nvSpPr>
        <p:spPr/>
        <p:txBody>
          <a:bodyPr/>
          <a:lstStyle/>
          <a:p>
            <a:fld id="{F68C5D26-D9CE-49B4-8A24-9C5C7281350F}" type="slidenum">
              <a:rPr lang="en-US" smtClean="0"/>
              <a:t>27</a:t>
            </a:fld>
            <a:endParaRPr lang="en-US"/>
          </a:p>
        </p:txBody>
      </p:sp>
    </p:spTree>
    <p:extLst>
      <p:ext uri="{BB962C8B-B14F-4D97-AF65-F5344CB8AC3E}">
        <p14:creationId xmlns:p14="http://schemas.microsoft.com/office/powerpoint/2010/main" val="37776875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74142" y="741406"/>
            <a:ext cx="8979242" cy="5784098"/>
          </a:xfrm>
          <a:prstGeom prst="rect">
            <a:avLst/>
          </a:prstGeom>
          <a:blipFill dpi="0" rotWithShape="1">
            <a:blip r:embed="rId2">
              <a:alphaModFix amt="3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3" name="Subtitle 2"/>
          <p:cNvSpPr>
            <a:spLocks noGrp="1"/>
          </p:cNvSpPr>
          <p:nvPr>
            <p:ph type="subTitle" idx="1" hasCustomPrompt="1"/>
          </p:nvPr>
        </p:nvSpPr>
        <p:spPr>
          <a:xfrm>
            <a:off x="1143000" y="3095886"/>
            <a:ext cx="6858000" cy="2161914"/>
          </a:xfrm>
        </p:spPr>
        <p:txBody>
          <a:bodyPr>
            <a:normAutofit/>
          </a:bodyPr>
          <a:lstStyle>
            <a:lvl1pPr marL="0" indent="0" algn="ctr">
              <a:buNone/>
              <a:defRPr sz="4400" b="1"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Introduction and Course Organization</a:t>
            </a:r>
          </a:p>
        </p:txBody>
      </p:sp>
      <p:sp>
        <p:nvSpPr>
          <p:cNvPr id="8" name="TextBox 7"/>
          <p:cNvSpPr txBox="1"/>
          <p:nvPr userDrawn="1"/>
        </p:nvSpPr>
        <p:spPr>
          <a:xfrm>
            <a:off x="1143000" y="5230684"/>
            <a:ext cx="6858000" cy="707886"/>
          </a:xfrm>
          <a:prstGeom prst="rect">
            <a:avLst/>
          </a:prstGeom>
          <a:noFill/>
        </p:spPr>
        <p:txBody>
          <a:bodyPr wrap="square" rtlCol="0">
            <a:spAutoFit/>
          </a:bodyPr>
          <a:lstStyle/>
          <a:p>
            <a:pPr algn="ctr"/>
            <a:r>
              <a:rPr lang="en-US" sz="2000" b="1" dirty="0"/>
              <a:t>Fall 2021</a:t>
            </a:r>
          </a:p>
          <a:p>
            <a:pPr algn="ctr"/>
            <a:r>
              <a:rPr lang="en-US" sz="2000" b="1" dirty="0"/>
              <a:t>Dr. Muhammad Bilal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42" y="65056"/>
            <a:ext cx="2323070" cy="580768"/>
          </a:xfrm>
          <a:prstGeom prst="rect">
            <a:avLst/>
          </a:prstGeom>
        </p:spPr>
      </p:pic>
      <p:sp>
        <p:nvSpPr>
          <p:cNvPr id="11" name="TextBox 10"/>
          <p:cNvSpPr txBox="1"/>
          <p:nvPr userDrawn="1"/>
        </p:nvSpPr>
        <p:spPr>
          <a:xfrm>
            <a:off x="1143000" y="1210962"/>
            <a:ext cx="6858000" cy="1569660"/>
          </a:xfrm>
          <a:prstGeom prst="rect">
            <a:avLst/>
          </a:prstGeom>
          <a:noFill/>
        </p:spPr>
        <p:txBody>
          <a:bodyPr wrap="square" rtlCol="0">
            <a:spAutoFit/>
          </a:bodyPr>
          <a:lstStyle/>
          <a:p>
            <a:pPr algn="ctr"/>
            <a:r>
              <a:rPr lang="en-US" sz="3200" b="1" dirty="0">
                <a:latin typeface="+mj-lt"/>
              </a:rPr>
              <a:t>FUNDAMENTALS OF</a:t>
            </a:r>
          </a:p>
          <a:p>
            <a:pPr algn="ctr"/>
            <a:r>
              <a:rPr lang="en-US" sz="3200" b="1" dirty="0">
                <a:latin typeface="+mj-lt"/>
              </a:rPr>
              <a:t>SOFTWARE PROJECT MANAGEMENT</a:t>
            </a:r>
          </a:p>
          <a:p>
            <a:pPr algn="ctr"/>
            <a:r>
              <a:rPr lang="en-US" sz="3200" b="1" dirty="0">
                <a:latin typeface="+mj-lt"/>
              </a:rPr>
              <a:t>CS</a:t>
            </a:r>
            <a:r>
              <a:rPr lang="en-US" sz="3200" b="1" baseline="0" dirty="0">
                <a:latin typeface="+mj-lt"/>
              </a:rPr>
              <a:t> 4044</a:t>
            </a:r>
            <a:endParaRPr lang="en-US" sz="3200" b="1" dirty="0">
              <a:latin typeface="+mj-lt"/>
            </a:endParaRPr>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12631" y="60636"/>
            <a:ext cx="2340753" cy="585188"/>
          </a:xfrm>
          <a:prstGeom prst="rect">
            <a:avLst/>
          </a:prstGeom>
        </p:spPr>
      </p:pic>
      <p:sp>
        <p:nvSpPr>
          <p:cNvPr id="4" name="TextBox 3"/>
          <p:cNvSpPr txBox="1"/>
          <p:nvPr userDrawn="1"/>
        </p:nvSpPr>
        <p:spPr>
          <a:xfrm>
            <a:off x="74142" y="6525504"/>
            <a:ext cx="8979242" cy="246221"/>
          </a:xfrm>
          <a:prstGeom prst="rect">
            <a:avLst/>
          </a:prstGeom>
          <a:solidFill>
            <a:schemeClr val="accent1"/>
          </a:solidFill>
        </p:spPr>
        <p:txBody>
          <a:bodyPr wrap="square" rtlCol="0">
            <a:spAutoFit/>
          </a:bodyPr>
          <a:lstStyle/>
          <a:p>
            <a:pPr algn="ctr"/>
            <a:r>
              <a:rPr lang="en-US" sz="1000" b="1" dirty="0"/>
              <a:t>Department</a:t>
            </a:r>
            <a:r>
              <a:rPr lang="en-US" sz="1000" b="1" baseline="0" dirty="0"/>
              <a:t> of Computer Science, National University of Computer and Emerging Sciences, Chiniot-Faisalabad Campus | +92-111-128-128</a:t>
            </a:r>
            <a:endParaRPr lang="en-US" sz="1000" b="1" dirty="0"/>
          </a:p>
        </p:txBody>
      </p:sp>
    </p:spTree>
    <p:extLst>
      <p:ext uri="{BB962C8B-B14F-4D97-AF65-F5344CB8AC3E}">
        <p14:creationId xmlns:p14="http://schemas.microsoft.com/office/powerpoint/2010/main" val="595482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2432544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01512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55589"/>
            <a:ext cx="7886700" cy="7351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0D6D740-8150-433F-9426-3FCFF681501A}"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42" y="65056"/>
            <a:ext cx="2323070" cy="580768"/>
          </a:xfrm>
          <a:prstGeom prst="rect">
            <a:avLst/>
          </a:prstGeom>
        </p:spPr>
      </p:pic>
      <p:pic>
        <p:nvPicPr>
          <p:cNvPr id="8" name="Picture 7">
            <a:extLst>
              <a:ext uri="{FF2B5EF4-FFF2-40B4-BE49-F238E27FC236}">
                <a16:creationId xmlns:a16="http://schemas.microsoft.com/office/drawing/2014/main" id="{FFEF0590-DF68-4B3D-B21B-60AED912C1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12631" y="60636"/>
            <a:ext cx="2340753" cy="585188"/>
          </a:xfrm>
          <a:prstGeom prst="rect">
            <a:avLst/>
          </a:prstGeom>
        </p:spPr>
      </p:pic>
    </p:spTree>
    <p:extLst>
      <p:ext uri="{BB962C8B-B14F-4D97-AF65-F5344CB8AC3E}">
        <p14:creationId xmlns:p14="http://schemas.microsoft.com/office/powerpoint/2010/main" val="345762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CS4044 - Fundamentals of Software Project Managment</a:t>
            </a:r>
          </a:p>
        </p:txBody>
      </p:sp>
      <p:sp>
        <p:nvSpPr>
          <p:cNvPr id="6" name="Slide Number Placeholder 5"/>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336143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862355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CS4044 - Fundamentals of Software Project Managment</a:t>
            </a:r>
          </a:p>
        </p:txBody>
      </p:sp>
      <p:sp>
        <p:nvSpPr>
          <p:cNvPr id="9" name="Slide Number Placeholder 8"/>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497198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CS4044 - Fundamentals of Software Project Managment</a:t>
            </a:r>
          </a:p>
        </p:txBody>
      </p:sp>
      <p:sp>
        <p:nvSpPr>
          <p:cNvPr id="5" name="Slide Number Placeholder 4"/>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834859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CS4044 - Fundamentals of Software Project Managment</a:t>
            </a:r>
          </a:p>
        </p:txBody>
      </p:sp>
      <p:sp>
        <p:nvSpPr>
          <p:cNvPr id="4" name="Slide Number Placeholder 3"/>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14226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412348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CS4044 - Fundamentals of Software Project Managment</a:t>
            </a:r>
          </a:p>
        </p:txBody>
      </p:sp>
      <p:sp>
        <p:nvSpPr>
          <p:cNvPr id="7" name="Slide Number Placeholder 6"/>
          <p:cNvSpPr>
            <a:spLocks noGrp="1"/>
          </p:cNvSpPr>
          <p:nvPr>
            <p:ph type="sldNum" sz="quarter" idx="12"/>
          </p:nvPr>
        </p:nvSpPr>
        <p:spPr/>
        <p:txBody>
          <a:bodyPr/>
          <a:lstStyle/>
          <a:p>
            <a:fld id="{CDE4BBE6-ABD8-4AAC-A679-4F37D73C8978}" type="slidenum">
              <a:rPr lang="en-US" smtClean="0"/>
              <a:t>‹#›</a:t>
            </a:fld>
            <a:endParaRPr lang="en-US"/>
          </a:p>
        </p:txBody>
      </p:sp>
    </p:spTree>
    <p:extLst>
      <p:ext uri="{BB962C8B-B14F-4D97-AF65-F5344CB8AC3E}">
        <p14:creationId xmlns:p14="http://schemas.microsoft.com/office/powerpoint/2010/main" val="318878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CS4044 - Fundamentals of Software Project Managment</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4BBE6-ABD8-4AAC-A679-4F37D73C8978}" type="slidenum">
              <a:rPr lang="en-US" smtClean="0"/>
              <a:t>‹#›</a:t>
            </a:fld>
            <a:endParaRPr lang="en-US"/>
          </a:p>
        </p:txBody>
      </p:sp>
    </p:spTree>
    <p:extLst>
      <p:ext uri="{BB962C8B-B14F-4D97-AF65-F5344CB8AC3E}">
        <p14:creationId xmlns:p14="http://schemas.microsoft.com/office/powerpoint/2010/main" val="2623975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32380" y="2054423"/>
            <a:ext cx="6621019" cy="2290371"/>
          </a:xfrm>
          <a:prstGeom prst="rect">
            <a:avLst/>
          </a:prstGeom>
        </p:spPr>
        <p:txBody>
          <a:bodyPr vert="horz" wrap="square" lIns="0" tIns="12700" rIns="0" bIns="0" rtlCol="0">
            <a:spAutoFit/>
          </a:bodyPr>
          <a:lstStyle/>
          <a:p>
            <a:pPr marL="12700">
              <a:lnSpc>
                <a:spcPct val="100000"/>
              </a:lnSpc>
              <a:spcBef>
                <a:spcPts val="100"/>
              </a:spcBef>
            </a:pPr>
            <a:r>
              <a:rPr lang="en-US" spc="-5" dirty="0"/>
              <a:t>                      </a:t>
            </a:r>
            <a:br>
              <a:rPr lang="en-US" spc="-5" dirty="0"/>
            </a:br>
            <a:br>
              <a:rPr lang="en-US" spc="-5" dirty="0"/>
            </a:br>
            <a:r>
              <a:rPr dirty="0"/>
              <a:t> </a:t>
            </a:r>
            <a:r>
              <a:rPr sz="6000" spc="-5" dirty="0"/>
              <a:t>Project</a:t>
            </a:r>
            <a:r>
              <a:rPr sz="6000" spc="15" dirty="0"/>
              <a:t> </a:t>
            </a:r>
            <a:r>
              <a:rPr lang="en-US" sz="6000" spc="-5" dirty="0"/>
              <a:t>P</a:t>
            </a:r>
            <a:r>
              <a:rPr sz="6000" spc="-5" dirty="0"/>
              <a:t>lanning</a:t>
            </a:r>
            <a:endParaRPr spc="-5" dirty="0"/>
          </a:p>
        </p:txBody>
      </p:sp>
      <p:sp>
        <p:nvSpPr>
          <p:cNvPr id="5" name="object 5"/>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1</a:t>
            </a:fld>
            <a:endParaRPr spc="-25" dirty="0"/>
          </a:p>
        </p:txBody>
      </p:sp>
      <p:sp>
        <p:nvSpPr>
          <p:cNvPr id="3" name="Footer Placeholder 2"/>
          <p:cNvSpPr>
            <a:spLocks noGrp="1"/>
          </p:cNvSpPr>
          <p:nvPr>
            <p:ph type="ftr" sz="quarter" idx="5"/>
          </p:nvPr>
        </p:nvSpPr>
        <p:spPr>
          <a:xfrm>
            <a:off x="3696461" y="6465214"/>
            <a:ext cx="1749425" cy="177800"/>
          </a:xfrm>
          <a:prstGeom prst="rect">
            <a:avLst/>
          </a:prstGeom>
        </p:spPr>
        <p:txBody>
          <a:bodyPr wrap="square" lIns="0" tIns="0" rIns="0" bIns="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lang="en-US" spc="-4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8749-AE6C-D75C-87BA-8BB4B23C8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EB6D11-9958-E2C6-C7AC-8436FD40369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142298F-285B-BF78-BF2F-086E44252654}"/>
              </a:ext>
            </a:extLst>
          </p:cNvPr>
          <p:cNvSpPr>
            <a:spLocks noGrp="1"/>
          </p:cNvSpPr>
          <p:nvPr>
            <p:ph type="sldNum" sz="quarter" idx="12"/>
          </p:nvPr>
        </p:nvSpPr>
        <p:spPr/>
        <p:txBody>
          <a:bodyPr/>
          <a:lstStyle/>
          <a:p>
            <a:fld id="{60D6D740-8150-433F-9426-3FCFF681501A}" type="slidenum">
              <a:rPr lang="en-US" smtClean="0"/>
              <a:pPr/>
              <a:t>10</a:t>
            </a:fld>
            <a:endParaRPr lang="en-US" dirty="0"/>
          </a:p>
        </p:txBody>
      </p:sp>
      <p:pic>
        <p:nvPicPr>
          <p:cNvPr id="6" name="Picture 5">
            <a:extLst>
              <a:ext uri="{FF2B5EF4-FFF2-40B4-BE49-F238E27FC236}">
                <a16:creationId xmlns:a16="http://schemas.microsoft.com/office/drawing/2014/main" id="{8671BD7D-A9D5-544A-A4B6-092CA494B5E3}"/>
              </a:ext>
            </a:extLst>
          </p:cNvPr>
          <p:cNvPicPr>
            <a:picLocks noChangeAspect="1"/>
          </p:cNvPicPr>
          <p:nvPr/>
        </p:nvPicPr>
        <p:blipFill>
          <a:blip r:embed="rId2"/>
          <a:stretch>
            <a:fillRect/>
          </a:stretch>
        </p:blipFill>
        <p:spPr>
          <a:xfrm>
            <a:off x="357522" y="861301"/>
            <a:ext cx="8318645" cy="4793480"/>
          </a:xfrm>
          <a:prstGeom prst="rect">
            <a:avLst/>
          </a:prstGeom>
        </p:spPr>
      </p:pic>
    </p:spTree>
    <p:extLst>
      <p:ext uri="{BB962C8B-B14F-4D97-AF65-F5344CB8AC3E}">
        <p14:creationId xmlns:p14="http://schemas.microsoft.com/office/powerpoint/2010/main" val="3212397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4B8FF63F-B37E-4403-A30F-668FEC43657D}"/>
              </a:ext>
            </a:extLst>
          </p:cNvPr>
          <p:cNvSpPr>
            <a:spLocks noGrp="1" noChangeArrowheads="1"/>
          </p:cNvSpPr>
          <p:nvPr>
            <p:ph type="title"/>
          </p:nvPr>
        </p:nvSpPr>
        <p:spPr/>
        <p:txBody>
          <a:bodyPr/>
          <a:lstStyle/>
          <a:p>
            <a:r>
              <a:rPr lang="en-GB" altLang="en-US" sz="3200" dirty="0"/>
              <a:t>Albrecht/</a:t>
            </a:r>
            <a:r>
              <a:rPr lang="en-GB" altLang="en-US" sz="3200" dirty="0" err="1"/>
              <a:t>IFPUG</a:t>
            </a:r>
            <a:r>
              <a:rPr lang="en-GB" altLang="en-US" sz="3200" dirty="0"/>
              <a:t> function points - continued</a:t>
            </a:r>
          </a:p>
        </p:txBody>
      </p:sp>
      <p:sp>
        <p:nvSpPr>
          <p:cNvPr id="47109" name="Rectangle 3">
            <a:extLst>
              <a:ext uri="{FF2B5EF4-FFF2-40B4-BE49-F238E27FC236}">
                <a16:creationId xmlns:a16="http://schemas.microsoft.com/office/drawing/2014/main" id="{0C3CFBC3-9E87-4AB9-A73F-B8AE6B4E4DE8}"/>
              </a:ext>
            </a:extLst>
          </p:cNvPr>
          <p:cNvSpPr>
            <a:spLocks noGrp="1" noChangeArrowheads="1"/>
          </p:cNvSpPr>
          <p:nvPr>
            <p:ph type="body" idx="1"/>
          </p:nvPr>
        </p:nvSpPr>
        <p:spPr/>
        <p:txBody>
          <a:bodyPr/>
          <a:lstStyle/>
          <a:p>
            <a:pPr marL="609600" indent="-609600">
              <a:lnSpc>
                <a:spcPct val="90000"/>
              </a:lnSpc>
              <a:buFont typeface="Monotype Sorts" pitchFamily="2" charset="2"/>
              <a:buNone/>
            </a:pPr>
            <a:r>
              <a:rPr lang="en-GB" altLang="en-US" dirty="0"/>
              <a:t>Five function types</a:t>
            </a:r>
          </a:p>
          <a:p>
            <a:pPr marL="609600" indent="-609600">
              <a:lnSpc>
                <a:spcPct val="90000"/>
              </a:lnSpc>
              <a:buFontTx/>
              <a:buAutoNum type="arabicPeriod"/>
            </a:pPr>
            <a:r>
              <a:rPr lang="en-GB" altLang="en-US" dirty="0"/>
              <a:t>Logical interface file (LIF) types – equates roughly to a datastore in systems analysis terms. Created and accessed by the target system</a:t>
            </a:r>
          </a:p>
          <a:p>
            <a:pPr marL="609600" indent="-609600">
              <a:lnSpc>
                <a:spcPct val="90000"/>
              </a:lnSpc>
              <a:buFontTx/>
              <a:buAutoNum type="arabicPeriod"/>
            </a:pPr>
            <a:r>
              <a:rPr lang="en-GB" altLang="en-US" dirty="0"/>
              <a:t>External interface file types (EIF) – where data is retrieved from a datastore which is actually maintained by a different application.</a:t>
            </a:r>
          </a:p>
          <a:p>
            <a:pPr marL="609600" indent="-609600">
              <a:lnSpc>
                <a:spcPct val="90000"/>
              </a:lnSpc>
              <a:buFontTx/>
              <a:buNone/>
            </a:pPr>
            <a:endParaRPr lang="en-GB" altLang="en-US" dirty="0"/>
          </a:p>
        </p:txBody>
      </p:sp>
      <p:sp>
        <p:nvSpPr>
          <p:cNvPr id="2" name="Slide Number Placeholder 1">
            <a:extLst>
              <a:ext uri="{FF2B5EF4-FFF2-40B4-BE49-F238E27FC236}">
                <a16:creationId xmlns:a16="http://schemas.microsoft.com/office/drawing/2014/main" id="{90A7DC3A-CD13-4E8D-BB22-C1076A570006}"/>
              </a:ext>
            </a:extLst>
          </p:cNvPr>
          <p:cNvSpPr>
            <a:spLocks noGrp="1"/>
          </p:cNvSpPr>
          <p:nvPr>
            <p:ph type="sldNum" sz="quarter" idx="12"/>
          </p:nvPr>
        </p:nvSpPr>
        <p:spPr/>
        <p:txBody>
          <a:bodyPr/>
          <a:lstStyle/>
          <a:p>
            <a:fld id="{60D6D740-8150-433F-9426-3FCFF681501A}" type="slidenum">
              <a:rPr lang="en-US" smtClean="0"/>
              <a:pPr/>
              <a:t>11</a:t>
            </a:fld>
            <a:endParaRPr lang="en-US" dirty="0"/>
          </a:p>
        </p:txBody>
      </p:sp>
    </p:spTree>
    <p:extLst>
      <p:ext uri="{BB962C8B-B14F-4D97-AF65-F5344CB8AC3E}">
        <p14:creationId xmlns:p14="http://schemas.microsoft.com/office/powerpoint/2010/main" val="1075134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a:extLst>
              <a:ext uri="{FF2B5EF4-FFF2-40B4-BE49-F238E27FC236}">
                <a16:creationId xmlns:a16="http://schemas.microsoft.com/office/drawing/2014/main" id="{66E70E09-8253-4D97-B13D-AB48D4E554F7}"/>
              </a:ext>
            </a:extLst>
          </p:cNvPr>
          <p:cNvSpPr>
            <a:spLocks noGrp="1" noChangeArrowheads="1"/>
          </p:cNvSpPr>
          <p:nvPr>
            <p:ph type="title"/>
          </p:nvPr>
        </p:nvSpPr>
        <p:spPr/>
        <p:txBody>
          <a:bodyPr/>
          <a:lstStyle/>
          <a:p>
            <a:r>
              <a:rPr lang="en-GB" altLang="en-US" sz="3200"/>
              <a:t>Albrecht/IFPUG function points - continued</a:t>
            </a:r>
          </a:p>
        </p:txBody>
      </p:sp>
      <p:sp>
        <p:nvSpPr>
          <p:cNvPr id="48133" name="Rectangle 3">
            <a:extLst>
              <a:ext uri="{FF2B5EF4-FFF2-40B4-BE49-F238E27FC236}">
                <a16:creationId xmlns:a16="http://schemas.microsoft.com/office/drawing/2014/main" id="{19BCB472-BE09-4221-8B1B-BFA2B13CED5B}"/>
              </a:ext>
            </a:extLst>
          </p:cNvPr>
          <p:cNvSpPr>
            <a:spLocks noGrp="1" noChangeArrowheads="1"/>
          </p:cNvSpPr>
          <p:nvPr>
            <p:ph type="body" idx="1"/>
          </p:nvPr>
        </p:nvSpPr>
        <p:spPr/>
        <p:txBody>
          <a:bodyPr/>
          <a:lstStyle/>
          <a:p>
            <a:pPr marL="609600" indent="-609600">
              <a:lnSpc>
                <a:spcPct val="90000"/>
              </a:lnSpc>
              <a:buClr>
                <a:schemeClr val="tx1"/>
              </a:buClr>
              <a:buFontTx/>
              <a:buAutoNum type="arabicPeriod" startAt="3"/>
            </a:pPr>
            <a:r>
              <a:rPr lang="en-GB" altLang="en-US"/>
              <a:t>External input (EI) types – input transactions which update internal computer files</a:t>
            </a:r>
          </a:p>
          <a:p>
            <a:pPr marL="609600" indent="-609600">
              <a:lnSpc>
                <a:spcPct val="90000"/>
              </a:lnSpc>
              <a:buClr>
                <a:schemeClr val="tx1"/>
              </a:buClr>
              <a:buFontTx/>
              <a:buAutoNum type="arabicPeriod" startAt="3"/>
            </a:pPr>
            <a:r>
              <a:rPr lang="en-GB" altLang="en-US"/>
              <a:t>External output (EO) types – transactions which extract and display data from internal computer files. Generally involves creating reports.</a:t>
            </a:r>
          </a:p>
          <a:p>
            <a:pPr marL="609600" indent="-609600">
              <a:lnSpc>
                <a:spcPct val="90000"/>
              </a:lnSpc>
              <a:buClr>
                <a:schemeClr val="tx1"/>
              </a:buClr>
              <a:buFontTx/>
              <a:buAutoNum type="arabicPeriod" startAt="3"/>
            </a:pPr>
            <a:r>
              <a:rPr lang="en-GB" altLang="en-US"/>
              <a:t>External inquiry (EQ) types – user initiated transactions which provide information but do not update computer files. Normally the user inputs some data that guides the system to the information the user needs.</a:t>
            </a:r>
          </a:p>
          <a:p>
            <a:pPr marL="609600" indent="-609600">
              <a:lnSpc>
                <a:spcPct val="90000"/>
              </a:lnSpc>
              <a:buClr>
                <a:schemeClr val="tx1"/>
              </a:buClr>
              <a:buFontTx/>
              <a:buNone/>
            </a:pPr>
            <a:endParaRPr lang="en-GB" altLang="en-US"/>
          </a:p>
        </p:txBody>
      </p:sp>
      <p:sp>
        <p:nvSpPr>
          <p:cNvPr id="2" name="Slide Number Placeholder 1">
            <a:extLst>
              <a:ext uri="{FF2B5EF4-FFF2-40B4-BE49-F238E27FC236}">
                <a16:creationId xmlns:a16="http://schemas.microsoft.com/office/drawing/2014/main" id="{DE724CE9-B8BF-4D0E-9CC3-46ED47FD396A}"/>
              </a:ext>
            </a:extLst>
          </p:cNvPr>
          <p:cNvSpPr>
            <a:spLocks noGrp="1"/>
          </p:cNvSpPr>
          <p:nvPr>
            <p:ph type="sldNum" sz="quarter" idx="12"/>
          </p:nvPr>
        </p:nvSpPr>
        <p:spPr/>
        <p:txBody>
          <a:bodyPr/>
          <a:lstStyle/>
          <a:p>
            <a:fld id="{60D6D740-8150-433F-9426-3FCFF681501A}" type="slidenum">
              <a:rPr lang="en-US" smtClean="0"/>
              <a:pPr/>
              <a:t>12</a:t>
            </a:fld>
            <a:endParaRPr lang="en-US" dirty="0"/>
          </a:p>
        </p:txBody>
      </p:sp>
    </p:spTree>
    <p:extLst>
      <p:ext uri="{BB962C8B-B14F-4D97-AF65-F5344CB8AC3E}">
        <p14:creationId xmlns:p14="http://schemas.microsoft.com/office/powerpoint/2010/main" val="3231957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768CFF7B-0952-43B1-9937-74729FB678F4}"/>
              </a:ext>
            </a:extLst>
          </p:cNvPr>
          <p:cNvPicPr>
            <a:picLocks noChangeAspect="1"/>
          </p:cNvPicPr>
          <p:nvPr/>
        </p:nvPicPr>
        <p:blipFill rotWithShape="1">
          <a:blip r:embed="rId2">
            <a:extLst>
              <a:ext uri="{28A0092B-C50C-407E-A947-70E740481C1C}">
                <a14:useLocalDpi xmlns:a14="http://schemas.microsoft.com/office/drawing/2010/main" val="0"/>
              </a:ext>
            </a:extLst>
          </a:blip>
          <a:srcRect l="10695" t="-1356" r="9117" b="38695"/>
          <a:stretch/>
        </p:blipFill>
        <p:spPr>
          <a:xfrm>
            <a:off x="506776" y="2358162"/>
            <a:ext cx="8008574" cy="4351339"/>
          </a:xfrm>
          <a:prstGeom prst="rect">
            <a:avLst/>
          </a:prstGeom>
        </p:spPr>
      </p:pic>
      <p:sp>
        <p:nvSpPr>
          <p:cNvPr id="2" name="Title 1">
            <a:extLst>
              <a:ext uri="{FF2B5EF4-FFF2-40B4-BE49-F238E27FC236}">
                <a16:creationId xmlns:a16="http://schemas.microsoft.com/office/drawing/2014/main" id="{E2A108C0-0BCF-4880-A371-D3BD4962B704}"/>
              </a:ext>
            </a:extLst>
          </p:cNvPr>
          <p:cNvSpPr>
            <a:spLocks noGrp="1"/>
          </p:cNvSpPr>
          <p:nvPr>
            <p:ph type="title"/>
          </p:nvPr>
        </p:nvSpPr>
        <p:spPr/>
        <p:txBody>
          <a:bodyPr/>
          <a:lstStyle/>
          <a:p>
            <a:r>
              <a:rPr lang="en-IN" dirty="0"/>
              <a:t>Function Point </a:t>
            </a:r>
            <a:endParaRPr lang="en-PK" dirty="0"/>
          </a:p>
        </p:txBody>
      </p:sp>
      <p:sp>
        <p:nvSpPr>
          <p:cNvPr id="3" name="Content Placeholder 2">
            <a:extLst>
              <a:ext uri="{FF2B5EF4-FFF2-40B4-BE49-F238E27FC236}">
                <a16:creationId xmlns:a16="http://schemas.microsoft.com/office/drawing/2014/main" id="{D3F71EE9-173E-4C8E-8ACC-D7ED2AB261FE}"/>
              </a:ext>
            </a:extLst>
          </p:cNvPr>
          <p:cNvSpPr>
            <a:spLocks noGrp="1"/>
          </p:cNvSpPr>
          <p:nvPr>
            <p:ph idx="1"/>
          </p:nvPr>
        </p:nvSpPr>
        <p:spPr/>
        <p:txBody>
          <a:bodyPr/>
          <a:lstStyle/>
          <a:p>
            <a:pPr marL="0" indent="0" algn="ctr">
              <a:buNone/>
            </a:pPr>
            <a:r>
              <a:rPr lang="en-IN" sz="3600" dirty="0"/>
              <a:t>FP= UFP * VAF</a:t>
            </a:r>
          </a:p>
          <a:p>
            <a:pPr marL="0" indent="0" algn="ctr">
              <a:buNone/>
            </a:pPr>
            <a:endParaRPr lang="en-PK" sz="3600" dirty="0"/>
          </a:p>
          <a:p>
            <a:endParaRPr lang="en-PK" dirty="0"/>
          </a:p>
        </p:txBody>
      </p:sp>
      <p:sp>
        <p:nvSpPr>
          <p:cNvPr id="4" name="Slide Number Placeholder 3">
            <a:extLst>
              <a:ext uri="{FF2B5EF4-FFF2-40B4-BE49-F238E27FC236}">
                <a16:creationId xmlns:a16="http://schemas.microsoft.com/office/drawing/2014/main" id="{0697BA03-3D53-485B-B3C6-FC1D7B434053}"/>
              </a:ext>
            </a:extLst>
          </p:cNvPr>
          <p:cNvSpPr>
            <a:spLocks noGrp="1"/>
          </p:cNvSpPr>
          <p:nvPr>
            <p:ph type="sldNum" sz="quarter" idx="12"/>
          </p:nvPr>
        </p:nvSpPr>
        <p:spPr/>
        <p:txBody>
          <a:bodyPr/>
          <a:lstStyle/>
          <a:p>
            <a:fld id="{60D6D740-8150-433F-9426-3FCFF681501A}" type="slidenum">
              <a:rPr lang="en-US" smtClean="0"/>
              <a:pPr/>
              <a:t>13</a:t>
            </a:fld>
            <a:endParaRPr lang="en-US" dirty="0"/>
          </a:p>
        </p:txBody>
      </p:sp>
    </p:spTree>
    <p:extLst>
      <p:ext uri="{BB962C8B-B14F-4D97-AF65-F5344CB8AC3E}">
        <p14:creationId xmlns:p14="http://schemas.microsoft.com/office/powerpoint/2010/main" val="188540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30EE3E7-6F8B-4DC6-B4D9-A001F668A22A}"/>
              </a:ext>
            </a:extLst>
          </p:cNvPr>
          <p:cNvSpPr>
            <a:spLocks noGrp="1"/>
          </p:cNvSpPr>
          <p:nvPr>
            <p:ph type="title"/>
          </p:nvPr>
        </p:nvSpPr>
        <p:spPr>
          <a:xfrm>
            <a:off x="628650" y="650789"/>
            <a:ext cx="7886700" cy="735100"/>
          </a:xfrm>
        </p:spPr>
        <p:txBody>
          <a:bodyPr/>
          <a:lstStyle/>
          <a:p>
            <a:r>
              <a:rPr lang="en-IN" dirty="0"/>
              <a:t>VAF Calculation </a:t>
            </a:r>
            <a:endParaRPr lang="en-PK" dirty="0"/>
          </a:p>
        </p:txBody>
      </p:sp>
      <p:sp>
        <p:nvSpPr>
          <p:cNvPr id="4" name="Slide Number Placeholder 3">
            <a:extLst>
              <a:ext uri="{FF2B5EF4-FFF2-40B4-BE49-F238E27FC236}">
                <a16:creationId xmlns:a16="http://schemas.microsoft.com/office/drawing/2014/main" id="{56921E71-68D7-46F9-83D8-324F3F1BFC9A}"/>
              </a:ext>
            </a:extLst>
          </p:cNvPr>
          <p:cNvSpPr>
            <a:spLocks noGrp="1"/>
          </p:cNvSpPr>
          <p:nvPr>
            <p:ph type="sldNum" sz="quarter" idx="12"/>
          </p:nvPr>
        </p:nvSpPr>
        <p:spPr/>
        <p:txBody>
          <a:bodyPr/>
          <a:lstStyle/>
          <a:p>
            <a:fld id="{60D6D740-8150-433F-9426-3FCFF681501A}" type="slidenum">
              <a:rPr lang="en-US" smtClean="0"/>
              <a:pPr/>
              <a:t>14</a:t>
            </a:fld>
            <a:endParaRPr lang="en-US" dirty="0"/>
          </a:p>
        </p:txBody>
      </p:sp>
      <p:pic>
        <p:nvPicPr>
          <p:cNvPr id="10" name="Picture 9">
            <a:extLst>
              <a:ext uri="{FF2B5EF4-FFF2-40B4-BE49-F238E27FC236}">
                <a16:creationId xmlns:a16="http://schemas.microsoft.com/office/drawing/2014/main" id="{E3639E54-1431-4B8F-AF3D-EAAFE7631C7E}"/>
              </a:ext>
            </a:extLst>
          </p:cNvPr>
          <p:cNvPicPr>
            <a:picLocks noChangeAspect="1"/>
          </p:cNvPicPr>
          <p:nvPr/>
        </p:nvPicPr>
        <p:blipFill rotWithShape="1">
          <a:blip r:embed="rId3"/>
          <a:srcRect l="35238" t="31799" r="13690" b="10000"/>
          <a:stretch/>
        </p:blipFill>
        <p:spPr>
          <a:xfrm>
            <a:off x="381000" y="1385890"/>
            <a:ext cx="8545286" cy="5472110"/>
          </a:xfrm>
          <a:prstGeom prst="rect">
            <a:avLst/>
          </a:prstGeom>
        </p:spPr>
      </p:pic>
    </p:spTree>
    <p:extLst>
      <p:ext uri="{BB962C8B-B14F-4D97-AF65-F5344CB8AC3E}">
        <p14:creationId xmlns:p14="http://schemas.microsoft.com/office/powerpoint/2010/main" val="4015575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652D43-9F20-40E6-954B-97C422D14E01}"/>
              </a:ext>
            </a:extLst>
          </p:cNvPr>
          <p:cNvSpPr>
            <a:spLocks noGrp="1"/>
          </p:cNvSpPr>
          <p:nvPr>
            <p:ph type="title"/>
          </p:nvPr>
        </p:nvSpPr>
        <p:spPr/>
        <p:txBody>
          <a:bodyPr/>
          <a:lstStyle/>
          <a:p>
            <a:r>
              <a:rPr lang="en-IN" dirty="0"/>
              <a:t>Example</a:t>
            </a:r>
            <a:endParaRPr lang="en-PK" dirty="0"/>
          </a:p>
        </p:txBody>
      </p:sp>
      <p:sp>
        <p:nvSpPr>
          <p:cNvPr id="2" name="Slide Number Placeholder 1">
            <a:extLst>
              <a:ext uri="{FF2B5EF4-FFF2-40B4-BE49-F238E27FC236}">
                <a16:creationId xmlns:a16="http://schemas.microsoft.com/office/drawing/2014/main" id="{6B57D5B8-E93E-4F9D-AA66-5F06E8E40504}"/>
              </a:ext>
            </a:extLst>
          </p:cNvPr>
          <p:cNvSpPr>
            <a:spLocks noGrp="1"/>
          </p:cNvSpPr>
          <p:nvPr>
            <p:ph type="sldNum" sz="quarter" idx="12"/>
          </p:nvPr>
        </p:nvSpPr>
        <p:spPr/>
        <p:txBody>
          <a:bodyPr/>
          <a:lstStyle/>
          <a:p>
            <a:fld id="{CDE4BBE6-ABD8-4AAC-A679-4F37D73C8978}" type="slidenum">
              <a:rPr lang="en-US" smtClean="0"/>
              <a:t>15</a:t>
            </a:fld>
            <a:endParaRPr lang="en-US"/>
          </a:p>
        </p:txBody>
      </p:sp>
      <p:pic>
        <p:nvPicPr>
          <p:cNvPr id="4" name="Picture 3">
            <a:extLst>
              <a:ext uri="{FF2B5EF4-FFF2-40B4-BE49-F238E27FC236}">
                <a16:creationId xmlns:a16="http://schemas.microsoft.com/office/drawing/2014/main" id="{B2068BD2-FA04-4A83-B0C6-90C1199BF660}"/>
              </a:ext>
            </a:extLst>
          </p:cNvPr>
          <p:cNvPicPr>
            <a:picLocks noChangeAspect="1"/>
          </p:cNvPicPr>
          <p:nvPr/>
        </p:nvPicPr>
        <p:blipFill rotWithShape="1">
          <a:blip r:embed="rId2"/>
          <a:srcRect l="31687" t="37523" r="8313" b="14499"/>
          <a:stretch/>
        </p:blipFill>
        <p:spPr>
          <a:xfrm>
            <a:off x="385589" y="1531346"/>
            <a:ext cx="8416887" cy="5067758"/>
          </a:xfrm>
          <a:prstGeom prst="rect">
            <a:avLst/>
          </a:prstGeom>
        </p:spPr>
      </p:pic>
    </p:spTree>
    <p:extLst>
      <p:ext uri="{BB962C8B-B14F-4D97-AF65-F5344CB8AC3E}">
        <p14:creationId xmlns:p14="http://schemas.microsoft.com/office/powerpoint/2010/main" val="313693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652D43-9F20-40E6-954B-97C422D14E01}"/>
              </a:ext>
            </a:extLst>
          </p:cNvPr>
          <p:cNvSpPr>
            <a:spLocks noGrp="1"/>
          </p:cNvSpPr>
          <p:nvPr>
            <p:ph type="title"/>
          </p:nvPr>
        </p:nvSpPr>
        <p:spPr>
          <a:xfrm>
            <a:off x="760853" y="547965"/>
            <a:ext cx="7886700" cy="735100"/>
          </a:xfrm>
        </p:spPr>
        <p:txBody>
          <a:bodyPr/>
          <a:lstStyle/>
          <a:p>
            <a:r>
              <a:rPr lang="en-IN" dirty="0"/>
              <a:t>Example</a:t>
            </a:r>
            <a:endParaRPr lang="en-PK" dirty="0"/>
          </a:p>
        </p:txBody>
      </p:sp>
      <p:sp>
        <p:nvSpPr>
          <p:cNvPr id="2" name="Slide Number Placeholder 1">
            <a:extLst>
              <a:ext uri="{FF2B5EF4-FFF2-40B4-BE49-F238E27FC236}">
                <a16:creationId xmlns:a16="http://schemas.microsoft.com/office/drawing/2014/main" id="{6B57D5B8-E93E-4F9D-AA66-5F06E8E40504}"/>
              </a:ext>
            </a:extLst>
          </p:cNvPr>
          <p:cNvSpPr>
            <a:spLocks noGrp="1"/>
          </p:cNvSpPr>
          <p:nvPr>
            <p:ph type="sldNum" sz="quarter" idx="12"/>
          </p:nvPr>
        </p:nvSpPr>
        <p:spPr/>
        <p:txBody>
          <a:bodyPr/>
          <a:lstStyle/>
          <a:p>
            <a:fld id="{CDE4BBE6-ABD8-4AAC-A679-4F37D73C8978}" type="slidenum">
              <a:rPr lang="en-US" smtClean="0"/>
              <a:t>16</a:t>
            </a:fld>
            <a:endParaRPr lang="en-US"/>
          </a:p>
        </p:txBody>
      </p:sp>
      <p:pic>
        <p:nvPicPr>
          <p:cNvPr id="6" name="Picture 5">
            <a:extLst>
              <a:ext uri="{FF2B5EF4-FFF2-40B4-BE49-F238E27FC236}">
                <a16:creationId xmlns:a16="http://schemas.microsoft.com/office/drawing/2014/main" id="{A60040DF-D751-43CC-B0C4-CB8002343C88}"/>
              </a:ext>
            </a:extLst>
          </p:cNvPr>
          <p:cNvPicPr>
            <a:picLocks noChangeAspect="1"/>
          </p:cNvPicPr>
          <p:nvPr/>
        </p:nvPicPr>
        <p:blipFill rotWithShape="1">
          <a:blip r:embed="rId2"/>
          <a:srcRect l="32048" t="27883" r="10121" b="11286"/>
          <a:stretch/>
        </p:blipFill>
        <p:spPr>
          <a:xfrm>
            <a:off x="198304" y="1189822"/>
            <a:ext cx="8747392" cy="5398265"/>
          </a:xfrm>
          <a:prstGeom prst="rect">
            <a:avLst/>
          </a:prstGeom>
        </p:spPr>
      </p:pic>
      <p:sp>
        <p:nvSpPr>
          <p:cNvPr id="8" name="TextBox 7">
            <a:extLst>
              <a:ext uri="{FF2B5EF4-FFF2-40B4-BE49-F238E27FC236}">
                <a16:creationId xmlns:a16="http://schemas.microsoft.com/office/drawing/2014/main" id="{D657DB36-2E47-42E8-A4DB-522CD08EE7D5}"/>
              </a:ext>
            </a:extLst>
          </p:cNvPr>
          <p:cNvSpPr txBox="1"/>
          <p:nvPr/>
        </p:nvSpPr>
        <p:spPr>
          <a:xfrm>
            <a:off x="5513254" y="6485380"/>
            <a:ext cx="4572000" cy="369332"/>
          </a:xfrm>
          <a:prstGeom prst="rect">
            <a:avLst/>
          </a:prstGeom>
          <a:noFill/>
        </p:spPr>
        <p:txBody>
          <a:bodyPr wrap="square">
            <a:spAutoFit/>
          </a:bodyPr>
          <a:lstStyle/>
          <a:p>
            <a:r>
              <a:rPr lang="en-IN" b="1" i="0" dirty="0">
                <a:solidFill>
                  <a:srgbClr val="202124"/>
                </a:solidFill>
                <a:effectLst/>
                <a:latin typeface="arial" panose="020B0604020202020204" pitchFamily="34" charset="0"/>
              </a:rPr>
              <a:t>VAF = (TDI * 0.01) + 0.65</a:t>
            </a:r>
            <a:r>
              <a:rPr lang="en-IN" b="0" i="0" dirty="0">
                <a:solidFill>
                  <a:srgbClr val="202124"/>
                </a:solidFill>
                <a:effectLst/>
                <a:latin typeface="arial" panose="020B0604020202020204" pitchFamily="34" charset="0"/>
              </a:rPr>
              <a:t>.</a:t>
            </a:r>
            <a:endParaRPr lang="en-PK" dirty="0"/>
          </a:p>
        </p:txBody>
      </p:sp>
    </p:spTree>
    <p:extLst>
      <p:ext uri="{BB962C8B-B14F-4D97-AF65-F5344CB8AC3E}">
        <p14:creationId xmlns:p14="http://schemas.microsoft.com/office/powerpoint/2010/main" val="1961792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5EF7-7A7F-466C-391C-81B4B03C1E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133713-E617-6B07-7E48-ACE486D0C28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3B84468-6956-9F61-25AD-1B158731E5E9}"/>
              </a:ext>
            </a:extLst>
          </p:cNvPr>
          <p:cNvSpPr>
            <a:spLocks noGrp="1"/>
          </p:cNvSpPr>
          <p:nvPr>
            <p:ph type="sldNum" sz="quarter" idx="12"/>
          </p:nvPr>
        </p:nvSpPr>
        <p:spPr/>
        <p:txBody>
          <a:bodyPr/>
          <a:lstStyle/>
          <a:p>
            <a:fld id="{60D6D740-8150-433F-9426-3FCFF681501A}" type="slidenum">
              <a:rPr lang="en-US" smtClean="0"/>
              <a:pPr/>
              <a:t>17</a:t>
            </a:fld>
            <a:endParaRPr lang="en-US" dirty="0"/>
          </a:p>
        </p:txBody>
      </p:sp>
      <p:pic>
        <p:nvPicPr>
          <p:cNvPr id="6" name="Picture 5">
            <a:extLst>
              <a:ext uri="{FF2B5EF4-FFF2-40B4-BE49-F238E27FC236}">
                <a16:creationId xmlns:a16="http://schemas.microsoft.com/office/drawing/2014/main" id="{BC322C12-6B43-0AAF-1780-DC32629C1676}"/>
              </a:ext>
            </a:extLst>
          </p:cNvPr>
          <p:cNvPicPr>
            <a:picLocks noChangeAspect="1"/>
          </p:cNvPicPr>
          <p:nvPr/>
        </p:nvPicPr>
        <p:blipFill>
          <a:blip r:embed="rId2"/>
          <a:stretch>
            <a:fillRect/>
          </a:stretch>
        </p:blipFill>
        <p:spPr>
          <a:xfrm>
            <a:off x="138959" y="681037"/>
            <a:ext cx="8512972" cy="5675314"/>
          </a:xfrm>
          <a:prstGeom prst="rect">
            <a:avLst/>
          </a:prstGeom>
        </p:spPr>
      </p:pic>
    </p:spTree>
    <p:extLst>
      <p:ext uri="{BB962C8B-B14F-4D97-AF65-F5344CB8AC3E}">
        <p14:creationId xmlns:p14="http://schemas.microsoft.com/office/powerpoint/2010/main" val="250737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9E86896-6783-4D95-A9D7-E8817C98646A}"/>
              </a:ext>
            </a:extLst>
          </p:cNvPr>
          <p:cNvSpPr>
            <a:spLocks noGrp="1" noChangeArrowheads="1"/>
          </p:cNvSpPr>
          <p:nvPr>
            <p:ph type="title"/>
          </p:nvPr>
        </p:nvSpPr>
        <p:spPr>
          <a:xfrm>
            <a:off x="457200" y="943583"/>
            <a:ext cx="8229600" cy="939800"/>
          </a:xfrm>
        </p:spPr>
        <p:txBody>
          <a:bodyPr/>
          <a:lstStyle/>
          <a:p>
            <a:r>
              <a:rPr lang="en-US" altLang="en-US" dirty="0"/>
              <a:t>Function points Mark II</a:t>
            </a:r>
          </a:p>
        </p:txBody>
      </p:sp>
      <p:sp>
        <p:nvSpPr>
          <p:cNvPr id="35843" name="Rectangle 3">
            <a:extLst>
              <a:ext uri="{FF2B5EF4-FFF2-40B4-BE49-F238E27FC236}">
                <a16:creationId xmlns:a16="http://schemas.microsoft.com/office/drawing/2014/main" id="{44A0BA25-6B12-47AD-AE52-CC50CA5562DB}"/>
              </a:ext>
            </a:extLst>
          </p:cNvPr>
          <p:cNvSpPr>
            <a:spLocks noGrp="1" noChangeArrowheads="1"/>
          </p:cNvSpPr>
          <p:nvPr>
            <p:ph type="body" idx="1"/>
          </p:nvPr>
        </p:nvSpPr>
        <p:spPr>
          <a:xfrm>
            <a:off x="914400" y="2065814"/>
            <a:ext cx="7772400" cy="4551362"/>
          </a:xfrm>
        </p:spPr>
        <p:txBody>
          <a:bodyPr/>
          <a:lstStyle/>
          <a:p>
            <a:r>
              <a:rPr lang="en-US" altLang="en-US" dirty="0"/>
              <a:t>Developed by Charles R. Symons </a:t>
            </a:r>
          </a:p>
          <a:p>
            <a:r>
              <a:rPr lang="en-US" altLang="en-US" dirty="0"/>
              <a:t>‘Software sizing and estimating - Mk II </a:t>
            </a:r>
            <a:r>
              <a:rPr lang="en-US" altLang="en-US" dirty="0" err="1"/>
              <a:t>FPA</a:t>
            </a:r>
            <a:r>
              <a:rPr lang="en-US" altLang="en-US" dirty="0"/>
              <a:t>’, Wiley &amp; Sons, 1991.</a:t>
            </a:r>
          </a:p>
          <a:p>
            <a:r>
              <a:rPr lang="en-US" altLang="en-US" dirty="0"/>
              <a:t>Builds on work by Albrecht</a:t>
            </a:r>
          </a:p>
          <a:p>
            <a:r>
              <a:rPr lang="en-US" altLang="en-US" dirty="0"/>
              <a:t>Work originally for CCTA: </a:t>
            </a:r>
          </a:p>
          <a:p>
            <a:pPr lvl="1"/>
            <a:r>
              <a:rPr lang="en-US" altLang="en-US" dirty="0"/>
              <a:t>should be compatible with SSADM; mainly used in UK</a:t>
            </a:r>
          </a:p>
          <a:p>
            <a:r>
              <a:rPr lang="en-US" altLang="en-US" dirty="0"/>
              <a:t>has developed in parallel to </a:t>
            </a:r>
            <a:r>
              <a:rPr lang="en-US" altLang="en-US" dirty="0" err="1"/>
              <a:t>IFPUG</a:t>
            </a:r>
            <a:r>
              <a:rPr lang="en-US" altLang="en-US" dirty="0"/>
              <a:t> FPs</a:t>
            </a:r>
          </a:p>
          <a:p>
            <a:r>
              <a:rPr lang="en-US" altLang="en-US" dirty="0"/>
              <a:t>A simpler method </a:t>
            </a:r>
          </a:p>
        </p:txBody>
      </p:sp>
      <p:sp>
        <p:nvSpPr>
          <p:cNvPr id="2" name="Slide Number Placeholder 1">
            <a:extLst>
              <a:ext uri="{FF2B5EF4-FFF2-40B4-BE49-F238E27FC236}">
                <a16:creationId xmlns:a16="http://schemas.microsoft.com/office/drawing/2014/main" id="{36EC0942-E3C0-4B12-B3D8-A532881AE60D}"/>
              </a:ext>
            </a:extLst>
          </p:cNvPr>
          <p:cNvSpPr>
            <a:spLocks noGrp="1"/>
          </p:cNvSpPr>
          <p:nvPr>
            <p:ph type="sldNum" sz="quarter" idx="12"/>
          </p:nvPr>
        </p:nvSpPr>
        <p:spPr/>
        <p:txBody>
          <a:bodyPr/>
          <a:lstStyle/>
          <a:p>
            <a:fld id="{60D6D740-8150-433F-9426-3FCFF681501A}" type="slidenum">
              <a:rPr lang="en-US" smtClean="0"/>
              <a:pPr/>
              <a:t>18</a:t>
            </a:fld>
            <a:endParaRPr lang="en-US" dirty="0"/>
          </a:p>
        </p:txBody>
      </p:sp>
    </p:spTree>
    <p:extLst>
      <p:ext uri="{BB962C8B-B14F-4D97-AF65-F5344CB8AC3E}">
        <p14:creationId xmlns:p14="http://schemas.microsoft.com/office/powerpoint/2010/main" val="24157011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additive="base">
                                        <p:cTn id="7" dur="500" fill="hold"/>
                                        <p:tgtEl>
                                          <p:spTgt spid="358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843">
                                            <p:txEl>
                                              <p:pRg st="0" end="0"/>
                                            </p:txEl>
                                          </p:spTgt>
                                        </p:tgtEl>
                                        <p:attrNameLst>
                                          <p:attrName>style.visibility</p:attrName>
                                        </p:attrNameLst>
                                      </p:cBhvr>
                                      <p:to>
                                        <p:strVal val="visible"/>
                                      </p:to>
                                    </p:set>
                                    <p:anim calcmode="lin" valueType="num">
                                      <p:cBhvr additive="base">
                                        <p:cTn id="13" dur="500" fill="hold"/>
                                        <p:tgtEl>
                                          <p:spTgt spid="3584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58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5843">
                                            <p:txEl>
                                              <p:pRg st="1" end="1"/>
                                            </p:txEl>
                                          </p:spTgt>
                                        </p:tgtEl>
                                        <p:attrNameLst>
                                          <p:attrName>style.visibility</p:attrName>
                                        </p:attrNameLst>
                                      </p:cBhvr>
                                      <p:to>
                                        <p:strVal val="visible"/>
                                      </p:to>
                                    </p:set>
                                    <p:anim calcmode="lin" valueType="num">
                                      <p:cBhvr additive="base">
                                        <p:cTn id="19" dur="500" fill="hold"/>
                                        <p:tgtEl>
                                          <p:spTgt spid="3584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584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843">
                                            <p:txEl>
                                              <p:pRg st="2" end="2"/>
                                            </p:txEl>
                                          </p:spTgt>
                                        </p:tgtEl>
                                        <p:attrNameLst>
                                          <p:attrName>style.visibility</p:attrName>
                                        </p:attrNameLst>
                                      </p:cBhvr>
                                      <p:to>
                                        <p:strVal val="visible"/>
                                      </p:to>
                                    </p:set>
                                    <p:anim calcmode="lin" valueType="num">
                                      <p:cBhvr additive="base">
                                        <p:cTn id="25" dur="500" fill="hold"/>
                                        <p:tgtEl>
                                          <p:spTgt spid="35843">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584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35843">
                                            <p:txEl>
                                              <p:pRg st="3" end="3"/>
                                            </p:txEl>
                                          </p:spTgt>
                                        </p:tgtEl>
                                        <p:attrNameLst>
                                          <p:attrName>style.visibility</p:attrName>
                                        </p:attrNameLst>
                                      </p:cBhvr>
                                      <p:to>
                                        <p:strVal val="visible"/>
                                      </p:to>
                                    </p:set>
                                    <p:anim calcmode="lin" valueType="num">
                                      <p:cBhvr additive="base">
                                        <p:cTn id="31" dur="500" fill="hold"/>
                                        <p:tgtEl>
                                          <p:spTgt spid="35843">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5843">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35843">
                                            <p:txEl>
                                              <p:pRg st="4" end="4"/>
                                            </p:txEl>
                                          </p:spTgt>
                                        </p:tgtEl>
                                        <p:attrNameLst>
                                          <p:attrName>style.visibility</p:attrName>
                                        </p:attrNameLst>
                                      </p:cBhvr>
                                      <p:to>
                                        <p:strVal val="visible"/>
                                      </p:to>
                                    </p:set>
                                    <p:anim calcmode="lin" valueType="num">
                                      <p:cBhvr additive="base">
                                        <p:cTn id="35" dur="500" fill="hold"/>
                                        <p:tgtEl>
                                          <p:spTgt spid="35843">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584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35843">
                                            <p:txEl>
                                              <p:pRg st="5" end="5"/>
                                            </p:txEl>
                                          </p:spTgt>
                                        </p:tgtEl>
                                        <p:attrNameLst>
                                          <p:attrName>style.visibility</p:attrName>
                                        </p:attrNameLst>
                                      </p:cBhvr>
                                      <p:to>
                                        <p:strVal val="visible"/>
                                      </p:to>
                                    </p:set>
                                    <p:anim calcmode="lin" valueType="num">
                                      <p:cBhvr additive="base">
                                        <p:cTn id="41" dur="500" fill="hold"/>
                                        <p:tgtEl>
                                          <p:spTgt spid="35843">
                                            <p:txEl>
                                              <p:pRg st="5" end="5"/>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584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35843">
                                            <p:txEl>
                                              <p:pRg st="6" end="6"/>
                                            </p:txEl>
                                          </p:spTgt>
                                        </p:tgtEl>
                                        <p:attrNameLst>
                                          <p:attrName>style.visibility</p:attrName>
                                        </p:attrNameLst>
                                      </p:cBhvr>
                                      <p:to>
                                        <p:strVal val="visible"/>
                                      </p:to>
                                    </p:set>
                                    <p:anim calcmode="lin" valueType="num">
                                      <p:cBhvr additive="base">
                                        <p:cTn id="47" dur="500" fill="hold"/>
                                        <p:tgtEl>
                                          <p:spTgt spid="35843">
                                            <p:txEl>
                                              <p:pRg st="6" end="6"/>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584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utoUpdateAnimBg="0"/>
      <p:bldP spid="3584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3">
            <a:extLst>
              <a:ext uri="{FF2B5EF4-FFF2-40B4-BE49-F238E27FC236}">
                <a16:creationId xmlns:a16="http://schemas.microsoft.com/office/drawing/2014/main" id="{13252349-28B4-4084-BB7F-62B15975E5E0}"/>
              </a:ext>
            </a:extLst>
          </p:cNvPr>
          <p:cNvSpPr>
            <a:spLocks noGrp="1" noChangeArrowheads="1"/>
          </p:cNvSpPr>
          <p:nvPr>
            <p:ph type="body" idx="1"/>
          </p:nvPr>
        </p:nvSpPr>
        <p:spPr/>
        <p:txBody>
          <a:bodyPr/>
          <a:lstStyle/>
          <a:p>
            <a:pPr>
              <a:lnSpc>
                <a:spcPct val="90000"/>
              </a:lnSpc>
            </a:pPr>
            <a:r>
              <a:rPr lang="en-GB" altLang="en-US" dirty="0"/>
              <a:t>Mark II function points, </a:t>
            </a:r>
            <a:r>
              <a:rPr lang="en-GB" altLang="en-US" dirty="0" err="1"/>
              <a:t>IFPUG</a:t>
            </a:r>
            <a:r>
              <a:rPr lang="en-GB" altLang="en-US" dirty="0"/>
              <a:t> function points were designed for information systems environments</a:t>
            </a:r>
          </a:p>
          <a:p>
            <a:pPr>
              <a:lnSpc>
                <a:spcPct val="90000"/>
              </a:lnSpc>
            </a:pPr>
            <a:r>
              <a:rPr lang="en-GB" altLang="en-US" dirty="0">
                <a:solidFill>
                  <a:srgbClr val="FF0000"/>
                </a:solidFill>
              </a:rPr>
              <a:t>COSMIC</a:t>
            </a:r>
            <a:r>
              <a:rPr lang="en-GB" altLang="en-US" dirty="0"/>
              <a:t> FPs attempt to extend concept to  embedded systems</a:t>
            </a:r>
          </a:p>
          <a:p>
            <a:pPr>
              <a:lnSpc>
                <a:spcPct val="90000"/>
              </a:lnSpc>
            </a:pPr>
            <a:r>
              <a:rPr lang="en-GB" altLang="en-US" dirty="0"/>
              <a:t>Embedded software seen as being in a particular ‘layer’ in the system</a:t>
            </a:r>
          </a:p>
          <a:p>
            <a:pPr>
              <a:lnSpc>
                <a:spcPct val="90000"/>
              </a:lnSpc>
            </a:pPr>
            <a:r>
              <a:rPr lang="en-GB" altLang="en-US" dirty="0"/>
              <a:t>Communicates with other layers and also other components at same level</a:t>
            </a:r>
          </a:p>
        </p:txBody>
      </p:sp>
      <p:sp>
        <p:nvSpPr>
          <p:cNvPr id="3" name="Title 2">
            <a:extLst>
              <a:ext uri="{FF2B5EF4-FFF2-40B4-BE49-F238E27FC236}">
                <a16:creationId xmlns:a16="http://schemas.microsoft.com/office/drawing/2014/main" id="{78E26CAE-A0CF-411E-834F-750199D0E647}"/>
              </a:ext>
            </a:extLst>
          </p:cNvPr>
          <p:cNvSpPr>
            <a:spLocks noGrp="1"/>
          </p:cNvSpPr>
          <p:nvPr>
            <p:ph type="title"/>
          </p:nvPr>
        </p:nvSpPr>
        <p:spPr/>
        <p:txBody>
          <a:bodyPr>
            <a:noAutofit/>
          </a:bodyPr>
          <a:lstStyle/>
          <a:p>
            <a:r>
              <a:rPr lang="en-GB" sz="3600" dirty="0"/>
              <a:t>Function points for embedded systems</a:t>
            </a:r>
            <a:endParaRPr lang="en-US" sz="3600" dirty="0"/>
          </a:p>
        </p:txBody>
      </p:sp>
      <p:sp>
        <p:nvSpPr>
          <p:cNvPr id="2" name="Slide Number Placeholder 1">
            <a:extLst>
              <a:ext uri="{FF2B5EF4-FFF2-40B4-BE49-F238E27FC236}">
                <a16:creationId xmlns:a16="http://schemas.microsoft.com/office/drawing/2014/main" id="{A9BFE2E6-DCDE-4864-A073-C820B7D95E60}"/>
              </a:ext>
            </a:extLst>
          </p:cNvPr>
          <p:cNvSpPr>
            <a:spLocks noGrp="1"/>
          </p:cNvSpPr>
          <p:nvPr>
            <p:ph type="sldNum" sz="quarter" idx="12"/>
          </p:nvPr>
        </p:nvSpPr>
        <p:spPr/>
        <p:txBody>
          <a:bodyPr/>
          <a:lstStyle/>
          <a:p>
            <a:fld id="{60D6D740-8150-433F-9426-3FCFF681501A}" type="slidenum">
              <a:rPr lang="en-US" smtClean="0"/>
              <a:pPr/>
              <a:t>19</a:t>
            </a:fld>
            <a:endParaRPr lang="en-US" dirty="0"/>
          </a:p>
        </p:txBody>
      </p:sp>
    </p:spTree>
    <p:extLst>
      <p:ext uri="{BB962C8B-B14F-4D97-AF65-F5344CB8AC3E}">
        <p14:creationId xmlns:p14="http://schemas.microsoft.com/office/powerpoint/2010/main" val="1687990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34461" y="2819146"/>
            <a:ext cx="3274060" cy="391160"/>
          </a:xfrm>
          <a:prstGeom prst="rect">
            <a:avLst/>
          </a:prstGeom>
        </p:spPr>
        <p:txBody>
          <a:bodyPr vert="horz" wrap="square" lIns="0" tIns="12700" rIns="0" bIns="0" rtlCol="0">
            <a:spAutoFit/>
          </a:bodyPr>
          <a:lstStyle/>
          <a:p>
            <a:pPr marL="12700">
              <a:lnSpc>
                <a:spcPct val="100000"/>
              </a:lnSpc>
              <a:spcBef>
                <a:spcPts val="100"/>
              </a:spcBef>
            </a:pPr>
            <a:r>
              <a:rPr spc="-5" dirty="0"/>
              <a:t>Estimation</a:t>
            </a:r>
            <a:r>
              <a:rPr spc="-35" dirty="0"/>
              <a:t> </a:t>
            </a:r>
            <a:r>
              <a:rPr spc="-5" dirty="0"/>
              <a:t>techniques</a:t>
            </a:r>
          </a:p>
        </p:txBody>
      </p:sp>
      <p:sp>
        <p:nvSpPr>
          <p:cNvPr id="4" name="object 4"/>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5" name="object 5"/>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2</a:t>
            </a:fld>
            <a:endParaRPr spc="-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3">
            <a:extLst>
              <a:ext uri="{FF2B5EF4-FFF2-40B4-BE49-F238E27FC236}">
                <a16:creationId xmlns:a16="http://schemas.microsoft.com/office/drawing/2014/main" id="{3BACF95F-75D4-448F-9ACC-44086F206387}"/>
              </a:ext>
            </a:extLst>
          </p:cNvPr>
          <p:cNvSpPr>
            <a:spLocks noGrp="1" noChangeArrowheads="1"/>
          </p:cNvSpPr>
          <p:nvPr>
            <p:ph type="body" idx="1"/>
          </p:nvPr>
        </p:nvSpPr>
        <p:spPr>
          <a:xfrm>
            <a:off x="457200" y="1690689"/>
            <a:ext cx="8229600" cy="4691061"/>
          </a:xfrm>
        </p:spPr>
        <p:txBody>
          <a:bodyPr/>
          <a:lstStyle/>
          <a:p>
            <a:pPr>
              <a:lnSpc>
                <a:spcPct val="90000"/>
              </a:lnSpc>
            </a:pPr>
            <a:r>
              <a:rPr lang="en-US" altLang="en-US" dirty="0"/>
              <a:t>Based on industry productivity standards - database is constantly updated</a:t>
            </a:r>
          </a:p>
          <a:p>
            <a:pPr>
              <a:lnSpc>
                <a:spcPct val="90000"/>
              </a:lnSpc>
            </a:pPr>
            <a:r>
              <a:rPr lang="en-US" altLang="en-US" dirty="0"/>
              <a:t>Allows an organization to benchmark its software development productivity</a:t>
            </a:r>
          </a:p>
          <a:p>
            <a:pPr>
              <a:lnSpc>
                <a:spcPct val="90000"/>
              </a:lnSpc>
            </a:pPr>
            <a:r>
              <a:rPr lang="en-US" altLang="en-US" b="1" dirty="0"/>
              <a:t>Basic model </a:t>
            </a:r>
          </a:p>
          <a:p>
            <a:pPr>
              <a:lnSpc>
                <a:spcPct val="90000"/>
              </a:lnSpc>
              <a:buFont typeface="Monotype Sorts" pitchFamily="2" charset="2"/>
              <a:buNone/>
            </a:pPr>
            <a:r>
              <a:rPr lang="en-US" altLang="en-US" b="1" dirty="0"/>
              <a:t>		effort = c x </a:t>
            </a:r>
            <a:r>
              <a:rPr lang="en-US" altLang="en-US" b="1" dirty="0" err="1"/>
              <a:t>size</a:t>
            </a:r>
            <a:r>
              <a:rPr lang="en-US" altLang="en-US" b="1" baseline="30000" dirty="0" err="1"/>
              <a:t>k</a:t>
            </a:r>
            <a:endParaRPr lang="en-US" altLang="en-US" b="1" baseline="30000" dirty="0"/>
          </a:p>
          <a:p>
            <a:pPr>
              <a:lnSpc>
                <a:spcPct val="90000"/>
              </a:lnSpc>
            </a:pPr>
            <a:r>
              <a:rPr lang="en-US" altLang="en-US" dirty="0"/>
              <a:t>C and k depend on the type of system: organic, semi-detached, embedded</a:t>
            </a:r>
          </a:p>
          <a:p>
            <a:pPr>
              <a:lnSpc>
                <a:spcPct val="90000"/>
              </a:lnSpc>
            </a:pPr>
            <a:r>
              <a:rPr lang="en-US" altLang="en-US" dirty="0"/>
              <a:t>Size is measured in ‘</a:t>
            </a:r>
            <a:r>
              <a:rPr lang="en-US" altLang="en-US" dirty="0" err="1"/>
              <a:t>kloc</a:t>
            </a:r>
            <a:r>
              <a:rPr lang="en-US" altLang="en-US" dirty="0"/>
              <a:t>’ </a:t>
            </a:r>
            <a:r>
              <a:rPr lang="en-US" altLang="en-US" dirty="0" err="1"/>
              <a:t>ie</a:t>
            </a:r>
            <a:r>
              <a:rPr lang="en-US" altLang="en-US" dirty="0"/>
              <a:t>. Thousands of lines of code</a:t>
            </a:r>
          </a:p>
        </p:txBody>
      </p:sp>
      <p:sp>
        <p:nvSpPr>
          <p:cNvPr id="3" name="Title 2">
            <a:extLst>
              <a:ext uri="{FF2B5EF4-FFF2-40B4-BE49-F238E27FC236}">
                <a16:creationId xmlns:a16="http://schemas.microsoft.com/office/drawing/2014/main" id="{C818085B-9D26-4F82-AD6F-5D85646EB4FB}"/>
              </a:ext>
            </a:extLst>
          </p:cNvPr>
          <p:cNvSpPr>
            <a:spLocks noGrp="1"/>
          </p:cNvSpPr>
          <p:nvPr>
            <p:ph type="title"/>
          </p:nvPr>
        </p:nvSpPr>
        <p:spPr/>
        <p:txBody>
          <a:bodyPr/>
          <a:lstStyle/>
          <a:p>
            <a:r>
              <a:rPr lang="en-US" dirty="0"/>
              <a:t>COCOMO81</a:t>
            </a:r>
          </a:p>
        </p:txBody>
      </p:sp>
      <p:sp>
        <p:nvSpPr>
          <p:cNvPr id="2" name="Slide Number Placeholder 1">
            <a:extLst>
              <a:ext uri="{FF2B5EF4-FFF2-40B4-BE49-F238E27FC236}">
                <a16:creationId xmlns:a16="http://schemas.microsoft.com/office/drawing/2014/main" id="{20FC7F00-BB42-4DD9-BB25-2A280334CD46}"/>
              </a:ext>
            </a:extLst>
          </p:cNvPr>
          <p:cNvSpPr>
            <a:spLocks noGrp="1"/>
          </p:cNvSpPr>
          <p:nvPr>
            <p:ph type="sldNum" sz="quarter" idx="12"/>
          </p:nvPr>
        </p:nvSpPr>
        <p:spPr/>
        <p:txBody>
          <a:bodyPr/>
          <a:lstStyle/>
          <a:p>
            <a:fld id="{60D6D740-8150-433F-9426-3FCFF681501A}" type="slidenum">
              <a:rPr lang="en-US" smtClean="0"/>
              <a:pPr/>
              <a:t>20</a:t>
            </a:fld>
            <a:endParaRPr lang="en-US" dirty="0"/>
          </a:p>
        </p:txBody>
      </p:sp>
    </p:spTree>
    <p:extLst>
      <p:ext uri="{BB962C8B-B14F-4D97-AF65-F5344CB8AC3E}">
        <p14:creationId xmlns:p14="http://schemas.microsoft.com/office/powerpoint/2010/main" val="2421046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E1DA-2019-5058-439E-35D31DE2BF31}"/>
              </a:ext>
            </a:extLst>
          </p:cNvPr>
          <p:cNvSpPr>
            <a:spLocks noGrp="1"/>
          </p:cNvSpPr>
          <p:nvPr>
            <p:ph type="title"/>
          </p:nvPr>
        </p:nvSpPr>
        <p:spPr>
          <a:xfrm>
            <a:off x="628650" y="955588"/>
            <a:ext cx="7886700" cy="992481"/>
          </a:xfrm>
        </p:spPr>
        <p:txBody>
          <a:bodyPr>
            <a:normAutofit/>
          </a:bodyPr>
          <a:lstStyle/>
          <a:p>
            <a:r>
              <a:rPr lang="en-US" b="1" dirty="0"/>
              <a:t>3 types of COCOMO:</a:t>
            </a:r>
          </a:p>
        </p:txBody>
      </p:sp>
      <p:sp>
        <p:nvSpPr>
          <p:cNvPr id="3" name="Content Placeholder 2">
            <a:extLst>
              <a:ext uri="{FF2B5EF4-FFF2-40B4-BE49-F238E27FC236}">
                <a16:creationId xmlns:a16="http://schemas.microsoft.com/office/drawing/2014/main" id="{3E08021A-95A2-42FB-11AD-CD674E89A3E7}"/>
              </a:ext>
            </a:extLst>
          </p:cNvPr>
          <p:cNvSpPr>
            <a:spLocks noGrp="1"/>
          </p:cNvSpPr>
          <p:nvPr>
            <p:ph idx="1"/>
          </p:nvPr>
        </p:nvSpPr>
        <p:spPr/>
        <p:txBody>
          <a:bodyPr>
            <a:normAutofit/>
          </a:bodyPr>
          <a:lstStyle/>
          <a:p>
            <a:pPr marL="0" indent="0">
              <a:lnSpc>
                <a:spcPct val="200000"/>
              </a:lnSpc>
              <a:buNone/>
            </a:pPr>
            <a:r>
              <a:rPr lang="en-US" sz="3600" dirty="0"/>
              <a:t>1- Basic </a:t>
            </a:r>
            <a:r>
              <a:rPr lang="en-US" sz="3600" dirty="0" err="1"/>
              <a:t>Cocomo</a:t>
            </a:r>
            <a:r>
              <a:rPr lang="en-US" sz="3600" dirty="0"/>
              <a:t> Model</a:t>
            </a:r>
          </a:p>
          <a:p>
            <a:pPr marL="0" indent="0">
              <a:lnSpc>
                <a:spcPct val="200000"/>
              </a:lnSpc>
              <a:buNone/>
            </a:pPr>
            <a:r>
              <a:rPr lang="en-US" sz="3600" dirty="0"/>
              <a:t>2- Intermediate </a:t>
            </a:r>
            <a:r>
              <a:rPr lang="en-US" sz="3600" dirty="0" err="1"/>
              <a:t>Cocomo</a:t>
            </a:r>
            <a:r>
              <a:rPr lang="en-US" sz="3600" dirty="0"/>
              <a:t> Model</a:t>
            </a:r>
          </a:p>
          <a:p>
            <a:pPr marL="0" indent="0">
              <a:lnSpc>
                <a:spcPct val="200000"/>
              </a:lnSpc>
              <a:buNone/>
            </a:pPr>
            <a:r>
              <a:rPr lang="en-US" sz="3600" dirty="0"/>
              <a:t>3- Detailed </a:t>
            </a:r>
            <a:r>
              <a:rPr lang="en-US" sz="3600" dirty="0" err="1"/>
              <a:t>Cocomo</a:t>
            </a:r>
            <a:r>
              <a:rPr lang="en-US" sz="3600" dirty="0"/>
              <a:t> Model</a:t>
            </a:r>
          </a:p>
          <a:p>
            <a:pPr marL="0" indent="0">
              <a:lnSpc>
                <a:spcPct val="200000"/>
              </a:lnSpc>
              <a:buNone/>
            </a:pPr>
            <a:endParaRPr lang="en-US" sz="3600" dirty="0"/>
          </a:p>
        </p:txBody>
      </p:sp>
      <p:sp>
        <p:nvSpPr>
          <p:cNvPr id="4" name="Slide Number Placeholder 3">
            <a:extLst>
              <a:ext uri="{FF2B5EF4-FFF2-40B4-BE49-F238E27FC236}">
                <a16:creationId xmlns:a16="http://schemas.microsoft.com/office/drawing/2014/main" id="{4C5DBEC2-DA14-A91A-3552-9294A9183B8F}"/>
              </a:ext>
            </a:extLst>
          </p:cNvPr>
          <p:cNvSpPr>
            <a:spLocks noGrp="1"/>
          </p:cNvSpPr>
          <p:nvPr>
            <p:ph type="sldNum" sz="quarter" idx="12"/>
          </p:nvPr>
        </p:nvSpPr>
        <p:spPr/>
        <p:txBody>
          <a:bodyPr/>
          <a:lstStyle/>
          <a:p>
            <a:fld id="{60D6D740-8150-433F-9426-3FCFF681501A}" type="slidenum">
              <a:rPr lang="en-US" smtClean="0"/>
              <a:pPr/>
              <a:t>21</a:t>
            </a:fld>
            <a:endParaRPr lang="en-US" dirty="0"/>
          </a:p>
        </p:txBody>
      </p:sp>
    </p:spTree>
    <p:extLst>
      <p:ext uri="{BB962C8B-B14F-4D97-AF65-F5344CB8AC3E}">
        <p14:creationId xmlns:p14="http://schemas.microsoft.com/office/powerpoint/2010/main" val="2340472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AD15-90DC-A11C-2A22-1AC769084073}"/>
              </a:ext>
            </a:extLst>
          </p:cNvPr>
          <p:cNvSpPr>
            <a:spLocks noGrp="1"/>
          </p:cNvSpPr>
          <p:nvPr>
            <p:ph type="title"/>
          </p:nvPr>
        </p:nvSpPr>
        <p:spPr>
          <a:xfrm>
            <a:off x="804524" y="473743"/>
            <a:ext cx="7886700" cy="735100"/>
          </a:xfrm>
        </p:spPr>
        <p:txBody>
          <a:bodyPr/>
          <a:lstStyle/>
          <a:p>
            <a:r>
              <a:rPr lang="en-US" dirty="0">
                <a:highlight>
                  <a:srgbClr val="FFFF00"/>
                </a:highlight>
              </a:rPr>
              <a:t>Difference</a:t>
            </a:r>
          </a:p>
        </p:txBody>
      </p:sp>
      <p:sp>
        <p:nvSpPr>
          <p:cNvPr id="3" name="Content Placeholder 2">
            <a:extLst>
              <a:ext uri="{FF2B5EF4-FFF2-40B4-BE49-F238E27FC236}">
                <a16:creationId xmlns:a16="http://schemas.microsoft.com/office/drawing/2014/main" id="{11650FD0-A98F-F758-C8BF-4D08F8E076E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216BCA1-1F6C-BC34-28DD-C29187EEA7F3}"/>
              </a:ext>
            </a:extLst>
          </p:cNvPr>
          <p:cNvSpPr>
            <a:spLocks noGrp="1"/>
          </p:cNvSpPr>
          <p:nvPr>
            <p:ph type="sldNum" sz="quarter" idx="12"/>
          </p:nvPr>
        </p:nvSpPr>
        <p:spPr/>
        <p:txBody>
          <a:bodyPr/>
          <a:lstStyle/>
          <a:p>
            <a:fld id="{60D6D740-8150-433F-9426-3FCFF681501A}" type="slidenum">
              <a:rPr lang="en-US" smtClean="0"/>
              <a:pPr/>
              <a:t>22</a:t>
            </a:fld>
            <a:endParaRPr lang="en-US" dirty="0"/>
          </a:p>
        </p:txBody>
      </p:sp>
      <p:pic>
        <p:nvPicPr>
          <p:cNvPr id="6" name="Picture 5">
            <a:extLst>
              <a:ext uri="{FF2B5EF4-FFF2-40B4-BE49-F238E27FC236}">
                <a16:creationId xmlns:a16="http://schemas.microsoft.com/office/drawing/2014/main" id="{A58288F2-4CB9-9222-E534-4A8B46B13349}"/>
              </a:ext>
            </a:extLst>
          </p:cNvPr>
          <p:cNvPicPr>
            <a:picLocks noChangeAspect="1"/>
          </p:cNvPicPr>
          <p:nvPr/>
        </p:nvPicPr>
        <p:blipFill>
          <a:blip r:embed="rId2"/>
          <a:stretch>
            <a:fillRect/>
          </a:stretch>
        </p:blipFill>
        <p:spPr>
          <a:xfrm>
            <a:off x="452776" y="1208843"/>
            <a:ext cx="7886700" cy="5649157"/>
          </a:xfrm>
          <a:prstGeom prst="rect">
            <a:avLst/>
          </a:prstGeom>
        </p:spPr>
      </p:pic>
    </p:spTree>
    <p:extLst>
      <p:ext uri="{BB962C8B-B14F-4D97-AF65-F5344CB8AC3E}">
        <p14:creationId xmlns:p14="http://schemas.microsoft.com/office/powerpoint/2010/main" val="3329544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118B-8471-5184-27D7-C51358E68C26}"/>
              </a:ext>
            </a:extLst>
          </p:cNvPr>
          <p:cNvSpPr>
            <a:spLocks noGrp="1"/>
          </p:cNvSpPr>
          <p:nvPr>
            <p:ph type="title"/>
          </p:nvPr>
        </p:nvSpPr>
        <p:spPr/>
        <p:txBody>
          <a:bodyPr/>
          <a:lstStyle/>
          <a:p>
            <a:r>
              <a:rPr lang="en-US" dirty="0">
                <a:highlight>
                  <a:srgbClr val="FFFF00"/>
                </a:highlight>
              </a:rPr>
              <a:t>FYI:</a:t>
            </a:r>
          </a:p>
        </p:txBody>
      </p:sp>
      <p:sp>
        <p:nvSpPr>
          <p:cNvPr id="3" name="Content Placeholder 2">
            <a:extLst>
              <a:ext uri="{FF2B5EF4-FFF2-40B4-BE49-F238E27FC236}">
                <a16:creationId xmlns:a16="http://schemas.microsoft.com/office/drawing/2014/main" id="{93903F44-DDE7-CAC4-598D-B20CAE51D06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C1992F9-041D-4A55-711C-B7EDA5123536}"/>
              </a:ext>
            </a:extLst>
          </p:cNvPr>
          <p:cNvSpPr>
            <a:spLocks noGrp="1"/>
          </p:cNvSpPr>
          <p:nvPr>
            <p:ph type="sldNum" sz="quarter" idx="12"/>
          </p:nvPr>
        </p:nvSpPr>
        <p:spPr/>
        <p:txBody>
          <a:bodyPr/>
          <a:lstStyle/>
          <a:p>
            <a:fld id="{60D6D740-8150-433F-9426-3FCFF681501A}" type="slidenum">
              <a:rPr lang="en-US" smtClean="0"/>
              <a:pPr/>
              <a:t>23</a:t>
            </a:fld>
            <a:endParaRPr lang="en-US" dirty="0"/>
          </a:p>
        </p:txBody>
      </p:sp>
      <p:pic>
        <p:nvPicPr>
          <p:cNvPr id="6" name="Picture 5">
            <a:extLst>
              <a:ext uri="{FF2B5EF4-FFF2-40B4-BE49-F238E27FC236}">
                <a16:creationId xmlns:a16="http://schemas.microsoft.com/office/drawing/2014/main" id="{45864B09-BBAD-1B03-505B-FB9CE080A8F0}"/>
              </a:ext>
            </a:extLst>
          </p:cNvPr>
          <p:cNvPicPr>
            <a:picLocks noChangeAspect="1"/>
          </p:cNvPicPr>
          <p:nvPr/>
        </p:nvPicPr>
        <p:blipFill>
          <a:blip r:embed="rId2"/>
          <a:stretch>
            <a:fillRect/>
          </a:stretch>
        </p:blipFill>
        <p:spPr>
          <a:xfrm>
            <a:off x="-92765" y="1825625"/>
            <a:ext cx="9059888" cy="3257067"/>
          </a:xfrm>
          <a:prstGeom prst="rect">
            <a:avLst/>
          </a:prstGeom>
        </p:spPr>
      </p:pic>
    </p:spTree>
    <p:extLst>
      <p:ext uri="{BB962C8B-B14F-4D97-AF65-F5344CB8AC3E}">
        <p14:creationId xmlns:p14="http://schemas.microsoft.com/office/powerpoint/2010/main" val="219189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F9171-28E1-D435-703D-864C2F3D93C2}"/>
              </a:ext>
            </a:extLst>
          </p:cNvPr>
          <p:cNvSpPr>
            <a:spLocks noGrp="1"/>
          </p:cNvSpPr>
          <p:nvPr>
            <p:ph type="title"/>
          </p:nvPr>
        </p:nvSpPr>
        <p:spPr/>
        <p:txBody>
          <a:bodyPr/>
          <a:lstStyle/>
          <a:p>
            <a:r>
              <a:rPr lang="en-US" dirty="0"/>
              <a:t>1- Basic </a:t>
            </a:r>
            <a:r>
              <a:rPr lang="en-US" dirty="0" err="1"/>
              <a:t>Cocomo</a:t>
            </a:r>
            <a:endParaRPr lang="en-US" dirty="0"/>
          </a:p>
        </p:txBody>
      </p:sp>
      <p:pic>
        <p:nvPicPr>
          <p:cNvPr id="6" name="Content Placeholder 5" descr="A screenshot of a computer program&#10;&#10;Description automatically generated">
            <a:extLst>
              <a:ext uri="{FF2B5EF4-FFF2-40B4-BE49-F238E27FC236}">
                <a16:creationId xmlns:a16="http://schemas.microsoft.com/office/drawing/2014/main" id="{C2695283-6927-A2A9-8C53-3972321018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569" y="1690689"/>
            <a:ext cx="8756414" cy="4645336"/>
          </a:xfrm>
        </p:spPr>
      </p:pic>
      <p:sp>
        <p:nvSpPr>
          <p:cNvPr id="4" name="Slide Number Placeholder 3">
            <a:extLst>
              <a:ext uri="{FF2B5EF4-FFF2-40B4-BE49-F238E27FC236}">
                <a16:creationId xmlns:a16="http://schemas.microsoft.com/office/drawing/2014/main" id="{5FFE93AA-E423-612D-5EED-B5402A0FDECA}"/>
              </a:ext>
            </a:extLst>
          </p:cNvPr>
          <p:cNvSpPr>
            <a:spLocks noGrp="1"/>
          </p:cNvSpPr>
          <p:nvPr>
            <p:ph type="sldNum" sz="quarter" idx="12"/>
          </p:nvPr>
        </p:nvSpPr>
        <p:spPr/>
        <p:txBody>
          <a:bodyPr/>
          <a:lstStyle/>
          <a:p>
            <a:fld id="{60D6D740-8150-433F-9426-3FCFF681501A}" type="slidenum">
              <a:rPr lang="en-US" smtClean="0"/>
              <a:pPr/>
              <a:t>24</a:t>
            </a:fld>
            <a:endParaRPr lang="en-US" dirty="0"/>
          </a:p>
        </p:txBody>
      </p:sp>
    </p:spTree>
    <p:extLst>
      <p:ext uri="{BB962C8B-B14F-4D97-AF65-F5344CB8AC3E}">
        <p14:creationId xmlns:p14="http://schemas.microsoft.com/office/powerpoint/2010/main" val="592051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A74C3-8B43-69BC-F574-3529420CCEF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1- Example</a:t>
            </a:r>
          </a:p>
        </p:txBody>
      </p:sp>
      <p:pic>
        <p:nvPicPr>
          <p:cNvPr id="6" name="Content Placeholder 5" descr="A screenshot of a math problem&#10;&#10;Description automatically generated">
            <a:extLst>
              <a:ext uri="{FF2B5EF4-FFF2-40B4-BE49-F238E27FC236}">
                <a16:creationId xmlns:a16="http://schemas.microsoft.com/office/drawing/2014/main" id="{3FFB051C-A390-82F6-3F96-0DE58F024A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39" y="1691322"/>
            <a:ext cx="8798721" cy="4179391"/>
          </a:xfrm>
          <a:prstGeom prst="rect">
            <a:avLst/>
          </a:prstGeom>
        </p:spPr>
      </p:pic>
      <p:sp>
        <p:nvSpPr>
          <p:cNvPr id="4" name="Slide Number Placeholder 3">
            <a:extLst>
              <a:ext uri="{FF2B5EF4-FFF2-40B4-BE49-F238E27FC236}">
                <a16:creationId xmlns:a16="http://schemas.microsoft.com/office/drawing/2014/main" id="{D3BABE7C-034D-8B99-4681-838AC7FF00EF}"/>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25</a:t>
            </a:fld>
            <a:endParaRPr lang="en-US">
              <a:solidFill>
                <a:schemeClr val="tx1">
                  <a:tint val="75000"/>
                </a:schemeClr>
              </a:solidFill>
            </a:endParaRPr>
          </a:p>
        </p:txBody>
      </p:sp>
    </p:spTree>
    <p:extLst>
      <p:ext uri="{BB962C8B-B14F-4D97-AF65-F5344CB8AC3E}">
        <p14:creationId xmlns:p14="http://schemas.microsoft.com/office/powerpoint/2010/main" val="718248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E87CD-F5BD-8A25-519C-3ABD8871C29A}"/>
              </a:ext>
            </a:extLst>
          </p:cNvPr>
          <p:cNvSpPr>
            <a:spLocks noGrp="1"/>
          </p:cNvSpPr>
          <p:nvPr>
            <p:ph type="title"/>
          </p:nvPr>
        </p:nvSpPr>
        <p:spPr/>
        <p:txBody>
          <a:bodyPr/>
          <a:lstStyle/>
          <a:p>
            <a:r>
              <a:rPr lang="en-US" dirty="0"/>
              <a:t>2- Intermediate </a:t>
            </a:r>
            <a:r>
              <a:rPr lang="en-US" dirty="0" err="1"/>
              <a:t>Cocomo</a:t>
            </a:r>
            <a:r>
              <a:rPr lang="en-US" dirty="0"/>
              <a:t> Model</a:t>
            </a:r>
          </a:p>
        </p:txBody>
      </p:sp>
      <p:pic>
        <p:nvPicPr>
          <p:cNvPr id="6" name="Content Placeholder 5" descr="A screenshot of a computer program&#10;&#10;Description automatically generated">
            <a:extLst>
              <a:ext uri="{FF2B5EF4-FFF2-40B4-BE49-F238E27FC236}">
                <a16:creationId xmlns:a16="http://schemas.microsoft.com/office/drawing/2014/main" id="{D2E7E5EE-D02C-08EC-C76A-A9CDCDA971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73" y="1690689"/>
            <a:ext cx="8677439" cy="4489820"/>
          </a:xfrm>
        </p:spPr>
      </p:pic>
      <p:sp>
        <p:nvSpPr>
          <p:cNvPr id="4" name="Slide Number Placeholder 3">
            <a:extLst>
              <a:ext uri="{FF2B5EF4-FFF2-40B4-BE49-F238E27FC236}">
                <a16:creationId xmlns:a16="http://schemas.microsoft.com/office/drawing/2014/main" id="{8DF2860E-FF8F-5163-43EC-3080FCFF0589}"/>
              </a:ext>
            </a:extLst>
          </p:cNvPr>
          <p:cNvSpPr>
            <a:spLocks noGrp="1"/>
          </p:cNvSpPr>
          <p:nvPr>
            <p:ph type="sldNum" sz="quarter" idx="12"/>
          </p:nvPr>
        </p:nvSpPr>
        <p:spPr/>
        <p:txBody>
          <a:bodyPr/>
          <a:lstStyle/>
          <a:p>
            <a:fld id="{60D6D740-8150-433F-9426-3FCFF681501A}" type="slidenum">
              <a:rPr lang="en-US" smtClean="0"/>
              <a:pPr/>
              <a:t>26</a:t>
            </a:fld>
            <a:endParaRPr lang="en-US" dirty="0"/>
          </a:p>
        </p:txBody>
      </p:sp>
    </p:spTree>
    <p:extLst>
      <p:ext uri="{BB962C8B-B14F-4D97-AF65-F5344CB8AC3E}">
        <p14:creationId xmlns:p14="http://schemas.microsoft.com/office/powerpoint/2010/main" val="3862837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64C52-45DF-ED50-FC36-7A162C5EDB4E}"/>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EAF Table</a:t>
            </a:r>
          </a:p>
        </p:txBody>
      </p:sp>
      <p:pic>
        <p:nvPicPr>
          <p:cNvPr id="6" name="Content Placeholder 5">
            <a:extLst>
              <a:ext uri="{FF2B5EF4-FFF2-40B4-BE49-F238E27FC236}">
                <a16:creationId xmlns:a16="http://schemas.microsoft.com/office/drawing/2014/main" id="{0520F46F-B3F8-9724-FED6-D22742662A61}"/>
              </a:ext>
            </a:extLst>
          </p:cNvPr>
          <p:cNvPicPr>
            <a:picLocks noGrp="1" noChangeAspect="1"/>
          </p:cNvPicPr>
          <p:nvPr>
            <p:ph idx="1"/>
          </p:nvPr>
        </p:nvPicPr>
        <p:blipFill>
          <a:blip r:embed="rId3"/>
          <a:stretch>
            <a:fillRect/>
          </a:stretch>
        </p:blipFill>
        <p:spPr>
          <a:xfrm>
            <a:off x="3162395" y="944266"/>
            <a:ext cx="5898479" cy="4969468"/>
          </a:xfrm>
          <a:prstGeom prst="rect">
            <a:avLst/>
          </a:prstGeom>
        </p:spPr>
      </p:pic>
      <p:sp>
        <p:nvSpPr>
          <p:cNvPr id="4" name="Slide Number Placeholder 3">
            <a:extLst>
              <a:ext uri="{FF2B5EF4-FFF2-40B4-BE49-F238E27FC236}">
                <a16:creationId xmlns:a16="http://schemas.microsoft.com/office/drawing/2014/main" id="{844951D7-F864-9F16-B2C9-ED97F8C30213}"/>
              </a:ext>
            </a:extLst>
          </p:cNvPr>
          <p:cNvSpPr>
            <a:spLocks noGrp="1"/>
          </p:cNvSpPr>
          <p:nvPr>
            <p:ph type="sldNum" sz="quarter" idx="12"/>
          </p:nvPr>
        </p:nvSpPr>
        <p:spPr>
          <a:xfrm>
            <a:off x="8275638" y="6356350"/>
            <a:ext cx="385761" cy="365125"/>
          </a:xfrm>
        </p:spPr>
        <p:txBody>
          <a:bodyPr vert="horz" lIns="91440" tIns="45720" rIns="91440" bIns="45720" rtlCol="0" anchor="ctr">
            <a:normAutofit/>
          </a:bodyPr>
          <a:lstStyle/>
          <a:p>
            <a:pPr defTabSz="914400">
              <a:spcAft>
                <a:spcPts val="600"/>
              </a:spcAft>
            </a:pPr>
            <a:fld id="{60D6D740-8150-433F-9426-3FCFF681501A}" type="slidenum">
              <a:rPr lang="en-US">
                <a:solidFill>
                  <a:schemeClr val="tx1">
                    <a:alpha val="80000"/>
                  </a:schemeClr>
                </a:solidFill>
              </a:rPr>
              <a:pPr defTabSz="914400">
                <a:spcAft>
                  <a:spcPts val="600"/>
                </a:spcAft>
              </a:pPr>
              <a:t>27</a:t>
            </a:fld>
            <a:endParaRPr lang="en-US">
              <a:solidFill>
                <a:schemeClr val="tx1">
                  <a:alpha val="80000"/>
                </a:schemeClr>
              </a:solidFill>
            </a:endParaRPr>
          </a:p>
        </p:txBody>
      </p:sp>
    </p:spTree>
    <p:extLst>
      <p:ext uri="{BB962C8B-B14F-4D97-AF65-F5344CB8AC3E}">
        <p14:creationId xmlns:p14="http://schemas.microsoft.com/office/powerpoint/2010/main" val="37149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9A398-6634-C4D8-E768-A9127620EB01}"/>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b="1" dirty="0">
                <a:solidFill>
                  <a:schemeClr val="bg1"/>
                </a:solidFill>
              </a:rPr>
              <a:t>2- Example</a:t>
            </a:r>
            <a:endParaRPr lang="en-US" sz="2800" b="1" kern="1200" dirty="0">
              <a:solidFill>
                <a:schemeClr val="bg1"/>
              </a:solidFill>
              <a:latin typeface="+mj-lt"/>
              <a:ea typeface="+mj-ea"/>
              <a:cs typeface="+mj-cs"/>
            </a:endParaRPr>
          </a:p>
        </p:txBody>
      </p:sp>
      <p:pic>
        <p:nvPicPr>
          <p:cNvPr id="6" name="Content Placeholder 5" descr="A screenshot of a computer&#10;&#10;Description automatically generated">
            <a:extLst>
              <a:ext uri="{FF2B5EF4-FFF2-40B4-BE49-F238E27FC236}">
                <a16:creationId xmlns:a16="http://schemas.microsoft.com/office/drawing/2014/main" id="{DECB0E14-8514-0B67-BDD7-401B6F967A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1796957"/>
            <a:ext cx="8178799" cy="4150738"/>
          </a:xfrm>
          <a:prstGeom prst="rect">
            <a:avLst/>
          </a:prstGeom>
        </p:spPr>
      </p:pic>
      <p:sp>
        <p:nvSpPr>
          <p:cNvPr id="4" name="Slide Number Placeholder 3">
            <a:extLst>
              <a:ext uri="{FF2B5EF4-FFF2-40B4-BE49-F238E27FC236}">
                <a16:creationId xmlns:a16="http://schemas.microsoft.com/office/drawing/2014/main" id="{5A99BB23-04B5-43F6-25FD-A733C82498B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28</a:t>
            </a:fld>
            <a:endParaRPr lang="en-US">
              <a:solidFill>
                <a:schemeClr val="tx1">
                  <a:tint val="75000"/>
                </a:schemeClr>
              </a:solidFill>
            </a:endParaRPr>
          </a:p>
        </p:txBody>
      </p:sp>
    </p:spTree>
    <p:extLst>
      <p:ext uri="{BB962C8B-B14F-4D97-AF65-F5344CB8AC3E}">
        <p14:creationId xmlns:p14="http://schemas.microsoft.com/office/powerpoint/2010/main" val="2443613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24F6D-83FA-F1B2-1ECF-5F457F5C816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3- Detailed </a:t>
            </a:r>
            <a:r>
              <a:rPr lang="en-US" sz="2800" kern="1200" dirty="0" err="1">
                <a:solidFill>
                  <a:schemeClr val="bg1"/>
                </a:solidFill>
                <a:latin typeface="+mj-lt"/>
                <a:ea typeface="+mj-ea"/>
                <a:cs typeface="+mj-cs"/>
              </a:rPr>
              <a:t>Cocomo</a:t>
            </a:r>
            <a:r>
              <a:rPr lang="en-US" sz="2800" kern="1200" dirty="0">
                <a:solidFill>
                  <a:schemeClr val="bg1"/>
                </a:solidFill>
                <a:latin typeface="+mj-lt"/>
                <a:ea typeface="+mj-ea"/>
                <a:cs typeface="+mj-cs"/>
              </a:rPr>
              <a:t> Model</a:t>
            </a:r>
          </a:p>
        </p:txBody>
      </p:sp>
      <p:pic>
        <p:nvPicPr>
          <p:cNvPr id="6" name="Content Placeholder 5" descr="A close-up of a computer&#10;&#10;Description automatically generated">
            <a:extLst>
              <a:ext uri="{FF2B5EF4-FFF2-40B4-BE49-F238E27FC236}">
                <a16:creationId xmlns:a16="http://schemas.microsoft.com/office/drawing/2014/main" id="{7172E71E-C208-71F7-E6A5-74483FFE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1715168"/>
            <a:ext cx="8178799" cy="4314316"/>
          </a:xfrm>
          <a:prstGeom prst="rect">
            <a:avLst/>
          </a:prstGeom>
        </p:spPr>
      </p:pic>
      <p:sp>
        <p:nvSpPr>
          <p:cNvPr id="4" name="Slide Number Placeholder 3">
            <a:extLst>
              <a:ext uri="{FF2B5EF4-FFF2-40B4-BE49-F238E27FC236}">
                <a16:creationId xmlns:a16="http://schemas.microsoft.com/office/drawing/2014/main" id="{8D997AC5-4DF6-B10C-E0F1-1F61BA90BA7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29</a:t>
            </a:fld>
            <a:endParaRPr lang="en-US">
              <a:solidFill>
                <a:schemeClr val="tx1">
                  <a:tint val="75000"/>
                </a:schemeClr>
              </a:solidFill>
            </a:endParaRPr>
          </a:p>
        </p:txBody>
      </p:sp>
    </p:spTree>
    <p:extLst>
      <p:ext uri="{BB962C8B-B14F-4D97-AF65-F5344CB8AC3E}">
        <p14:creationId xmlns:p14="http://schemas.microsoft.com/office/powerpoint/2010/main" val="1123541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43254"/>
            <a:ext cx="3274695" cy="391160"/>
          </a:xfrm>
          <a:prstGeom prst="rect">
            <a:avLst/>
          </a:prstGeom>
        </p:spPr>
        <p:txBody>
          <a:bodyPr vert="horz" wrap="square" lIns="0" tIns="12700" rIns="0" bIns="0" rtlCol="0">
            <a:spAutoFit/>
          </a:bodyPr>
          <a:lstStyle/>
          <a:p>
            <a:pPr marL="12700">
              <a:lnSpc>
                <a:spcPct val="100000"/>
              </a:lnSpc>
              <a:spcBef>
                <a:spcPts val="100"/>
              </a:spcBef>
            </a:pPr>
            <a:r>
              <a:rPr spc="-5" dirty="0"/>
              <a:t>Estimation</a:t>
            </a:r>
            <a:r>
              <a:rPr spc="-35" dirty="0"/>
              <a:t> </a:t>
            </a:r>
            <a:r>
              <a:rPr spc="-5" dirty="0"/>
              <a:t>techniques</a:t>
            </a:r>
          </a:p>
        </p:txBody>
      </p:sp>
      <p:sp>
        <p:nvSpPr>
          <p:cNvPr id="5" name="object 5"/>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6" name="object 6"/>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3</a:t>
            </a:fld>
            <a:endParaRPr spc="-25" dirty="0"/>
          </a:p>
        </p:txBody>
      </p:sp>
      <p:sp>
        <p:nvSpPr>
          <p:cNvPr id="3" name="object 3"/>
          <p:cNvSpPr txBox="1"/>
          <p:nvPr/>
        </p:nvSpPr>
        <p:spPr>
          <a:xfrm>
            <a:off x="0" y="1625549"/>
            <a:ext cx="9067800" cy="4593565"/>
          </a:xfrm>
          <a:prstGeom prst="rect">
            <a:avLst/>
          </a:prstGeom>
        </p:spPr>
        <p:txBody>
          <a:bodyPr vert="horz" wrap="square" lIns="0" tIns="12700" rIns="0" bIns="0" rtlCol="0">
            <a:spAutoFit/>
          </a:bodyPr>
          <a:lstStyle/>
          <a:p>
            <a:pPr marL="355600" marR="200025" indent="-342900" algn="just">
              <a:lnSpc>
                <a:spcPct val="100000"/>
              </a:lnSpc>
              <a:spcBef>
                <a:spcPts val="100"/>
              </a:spcBef>
              <a:buFont typeface="Wingdings"/>
              <a:buChar char=""/>
              <a:tabLst>
                <a:tab pos="356235" algn="l"/>
              </a:tabLst>
            </a:pPr>
            <a:r>
              <a:rPr sz="2400" spc="-5" dirty="0">
                <a:solidFill>
                  <a:srgbClr val="46424D"/>
                </a:solidFill>
                <a:latin typeface="Arial"/>
                <a:cs typeface="Arial"/>
              </a:rPr>
              <a:t>Organizations need </a:t>
            </a:r>
            <a:r>
              <a:rPr sz="2400" dirty="0">
                <a:solidFill>
                  <a:srgbClr val="46424D"/>
                </a:solidFill>
                <a:latin typeface="Arial"/>
                <a:cs typeface="Arial"/>
              </a:rPr>
              <a:t>to make software </a:t>
            </a:r>
            <a:r>
              <a:rPr sz="2400" spc="-10" dirty="0">
                <a:solidFill>
                  <a:srgbClr val="46424D"/>
                </a:solidFill>
                <a:latin typeface="Arial"/>
                <a:cs typeface="Arial"/>
              </a:rPr>
              <a:t>effort </a:t>
            </a:r>
            <a:r>
              <a:rPr sz="2400" spc="-5" dirty="0">
                <a:solidFill>
                  <a:srgbClr val="46424D"/>
                </a:solidFill>
                <a:latin typeface="Arial"/>
                <a:cs typeface="Arial"/>
              </a:rPr>
              <a:t>and</a:t>
            </a:r>
            <a:r>
              <a:rPr lang="en-US" sz="2400" spc="-5" dirty="0">
                <a:solidFill>
                  <a:srgbClr val="46424D"/>
                </a:solidFill>
                <a:latin typeface="Arial"/>
                <a:cs typeface="Arial"/>
              </a:rPr>
              <a:t> cost</a:t>
            </a:r>
            <a:r>
              <a:rPr sz="2400" spc="-290" dirty="0">
                <a:solidFill>
                  <a:srgbClr val="46424D"/>
                </a:solidFill>
                <a:latin typeface="Arial"/>
                <a:cs typeface="Arial"/>
              </a:rPr>
              <a:t> </a:t>
            </a:r>
            <a:r>
              <a:rPr sz="2400" dirty="0">
                <a:solidFill>
                  <a:srgbClr val="46424D"/>
                </a:solidFill>
                <a:latin typeface="Arial"/>
                <a:cs typeface="Arial"/>
              </a:rPr>
              <a:t>estimates.</a:t>
            </a:r>
            <a:endParaRPr lang="en-US" sz="2400" dirty="0">
              <a:solidFill>
                <a:srgbClr val="46424D"/>
              </a:solidFill>
              <a:latin typeface="Arial"/>
              <a:cs typeface="Arial"/>
            </a:endParaRPr>
          </a:p>
          <a:p>
            <a:pPr marL="355600" marR="200025" indent="-342900" algn="just">
              <a:lnSpc>
                <a:spcPct val="100000"/>
              </a:lnSpc>
              <a:spcBef>
                <a:spcPts val="100"/>
              </a:spcBef>
              <a:buFont typeface="Wingdings"/>
              <a:buChar char=""/>
              <a:tabLst>
                <a:tab pos="356235" algn="l"/>
              </a:tabLst>
            </a:pPr>
            <a:endParaRPr lang="en-US" sz="2400" dirty="0">
              <a:solidFill>
                <a:srgbClr val="46424D"/>
              </a:solidFill>
              <a:latin typeface="Arial"/>
              <a:cs typeface="Arial"/>
            </a:endParaRPr>
          </a:p>
          <a:p>
            <a:pPr marL="355600" marR="200025" indent="-342900" algn="just">
              <a:lnSpc>
                <a:spcPct val="100000"/>
              </a:lnSpc>
              <a:spcBef>
                <a:spcPts val="100"/>
              </a:spcBef>
              <a:buFont typeface="Wingdings"/>
              <a:buChar char=""/>
              <a:tabLst>
                <a:tab pos="356235" algn="l"/>
              </a:tabLst>
            </a:pPr>
            <a:r>
              <a:rPr sz="2400" dirty="0">
                <a:solidFill>
                  <a:srgbClr val="46424D"/>
                </a:solidFill>
                <a:latin typeface="Arial"/>
                <a:cs typeface="Arial"/>
              </a:rPr>
              <a:t> </a:t>
            </a:r>
            <a:r>
              <a:rPr sz="2400" spc="-5" dirty="0">
                <a:solidFill>
                  <a:srgbClr val="46424D"/>
                </a:solidFill>
                <a:latin typeface="Arial"/>
                <a:cs typeface="Arial"/>
              </a:rPr>
              <a:t>There </a:t>
            </a:r>
            <a:r>
              <a:rPr sz="2400" dirty="0">
                <a:solidFill>
                  <a:srgbClr val="46424D"/>
                </a:solidFill>
                <a:latin typeface="Arial"/>
                <a:cs typeface="Arial"/>
              </a:rPr>
              <a:t>are </a:t>
            </a:r>
            <a:r>
              <a:rPr sz="2400" b="1" spc="-5" dirty="0">
                <a:solidFill>
                  <a:schemeClr val="tx2">
                    <a:lumMod val="50000"/>
                  </a:schemeClr>
                </a:solidFill>
                <a:latin typeface="Arial"/>
                <a:cs typeface="Arial"/>
              </a:rPr>
              <a:t>two </a:t>
            </a:r>
            <a:r>
              <a:rPr sz="2400" b="1" dirty="0">
                <a:solidFill>
                  <a:schemeClr val="tx2">
                    <a:lumMod val="50000"/>
                  </a:schemeClr>
                </a:solidFill>
                <a:latin typeface="Arial"/>
                <a:cs typeface="Arial"/>
              </a:rPr>
              <a:t>types of </a:t>
            </a:r>
            <a:r>
              <a:rPr sz="2400" b="1" spc="-5" dirty="0">
                <a:solidFill>
                  <a:schemeClr val="tx2">
                    <a:lumMod val="50000"/>
                  </a:schemeClr>
                </a:solidFill>
                <a:latin typeface="Arial"/>
                <a:cs typeface="Arial"/>
              </a:rPr>
              <a:t>technique </a:t>
            </a:r>
            <a:r>
              <a:rPr sz="2400" dirty="0">
                <a:solidFill>
                  <a:srgbClr val="46424D"/>
                </a:solidFill>
                <a:latin typeface="Arial"/>
                <a:cs typeface="Arial"/>
              </a:rPr>
              <a:t>that </a:t>
            </a:r>
            <a:r>
              <a:rPr sz="2400" spc="-5" dirty="0">
                <a:solidFill>
                  <a:srgbClr val="46424D"/>
                </a:solidFill>
                <a:latin typeface="Arial"/>
                <a:cs typeface="Arial"/>
              </a:rPr>
              <a:t>can</a:t>
            </a:r>
            <a:r>
              <a:rPr sz="2400" spc="-75" dirty="0">
                <a:solidFill>
                  <a:srgbClr val="46424D"/>
                </a:solidFill>
                <a:latin typeface="Arial"/>
                <a:cs typeface="Arial"/>
              </a:rPr>
              <a:t> </a:t>
            </a:r>
            <a:r>
              <a:rPr sz="2400" spc="-5" dirty="0">
                <a:solidFill>
                  <a:srgbClr val="46424D"/>
                </a:solidFill>
                <a:latin typeface="Arial"/>
                <a:cs typeface="Arial"/>
              </a:rPr>
              <a:t>be  used </a:t>
            </a:r>
            <a:r>
              <a:rPr sz="2400" dirty="0">
                <a:solidFill>
                  <a:srgbClr val="46424D"/>
                </a:solidFill>
                <a:latin typeface="Arial"/>
                <a:cs typeface="Arial"/>
              </a:rPr>
              <a:t>to </a:t>
            </a:r>
            <a:r>
              <a:rPr sz="2400" spc="-5" dirty="0">
                <a:solidFill>
                  <a:srgbClr val="46424D"/>
                </a:solidFill>
                <a:latin typeface="Arial"/>
                <a:cs typeface="Arial"/>
              </a:rPr>
              <a:t>do </a:t>
            </a:r>
            <a:r>
              <a:rPr sz="2400" dirty="0">
                <a:solidFill>
                  <a:srgbClr val="46424D"/>
                </a:solidFill>
                <a:latin typeface="Arial"/>
                <a:cs typeface="Arial"/>
              </a:rPr>
              <a:t>this:</a:t>
            </a:r>
            <a:endParaRPr sz="2400" dirty="0">
              <a:latin typeface="Arial"/>
              <a:cs typeface="Arial"/>
            </a:endParaRPr>
          </a:p>
          <a:p>
            <a:pPr marL="756285" marR="85725" lvl="1" indent="-286385" algn="just">
              <a:lnSpc>
                <a:spcPct val="100000"/>
              </a:lnSpc>
              <a:spcBef>
                <a:spcPts val="910"/>
              </a:spcBef>
              <a:buFont typeface="Wingdings"/>
              <a:buChar char=""/>
              <a:tabLst>
                <a:tab pos="756285" algn="l"/>
                <a:tab pos="756920" algn="l"/>
              </a:tabLst>
            </a:pPr>
            <a:r>
              <a:rPr sz="2000" b="1" i="1" dirty="0">
                <a:solidFill>
                  <a:srgbClr val="FF0000"/>
                </a:solidFill>
                <a:latin typeface="Arial"/>
                <a:cs typeface="Arial"/>
              </a:rPr>
              <a:t>Experience-based techniques </a:t>
            </a:r>
            <a:r>
              <a:rPr sz="2000" dirty="0">
                <a:solidFill>
                  <a:srgbClr val="46424D"/>
                </a:solidFill>
                <a:latin typeface="Arial"/>
                <a:cs typeface="Arial"/>
              </a:rPr>
              <a:t>The estimate of future </a:t>
            </a:r>
            <a:r>
              <a:rPr sz="2000" spc="-10" dirty="0">
                <a:solidFill>
                  <a:srgbClr val="46424D"/>
                </a:solidFill>
                <a:latin typeface="Arial"/>
                <a:cs typeface="Arial"/>
              </a:rPr>
              <a:t>effort  </a:t>
            </a:r>
            <a:r>
              <a:rPr sz="2000" dirty="0">
                <a:solidFill>
                  <a:srgbClr val="46424D"/>
                </a:solidFill>
                <a:latin typeface="Arial"/>
                <a:cs typeface="Arial"/>
              </a:rPr>
              <a:t>requirements </a:t>
            </a:r>
            <a:r>
              <a:rPr sz="2000" spc="-5" dirty="0">
                <a:solidFill>
                  <a:srgbClr val="46424D"/>
                </a:solidFill>
                <a:latin typeface="Arial"/>
                <a:cs typeface="Arial"/>
              </a:rPr>
              <a:t>is </a:t>
            </a:r>
            <a:r>
              <a:rPr sz="2000" dirty="0">
                <a:solidFill>
                  <a:srgbClr val="46424D"/>
                </a:solidFill>
                <a:latin typeface="Arial"/>
                <a:cs typeface="Arial"/>
              </a:rPr>
              <a:t>based on </a:t>
            </a:r>
            <a:r>
              <a:rPr sz="2000" spc="-5" dirty="0">
                <a:solidFill>
                  <a:srgbClr val="46424D"/>
                </a:solidFill>
                <a:latin typeface="Arial"/>
                <a:cs typeface="Arial"/>
              </a:rPr>
              <a:t>the </a:t>
            </a:r>
            <a:r>
              <a:rPr sz="2000" spc="5" dirty="0">
                <a:solidFill>
                  <a:srgbClr val="46424D"/>
                </a:solidFill>
                <a:latin typeface="Arial"/>
                <a:cs typeface="Arial"/>
              </a:rPr>
              <a:t>manager’s </a:t>
            </a:r>
            <a:r>
              <a:rPr sz="2000" spc="-5" dirty="0">
                <a:solidFill>
                  <a:srgbClr val="46424D"/>
                </a:solidFill>
                <a:latin typeface="Arial"/>
                <a:cs typeface="Arial"/>
              </a:rPr>
              <a:t>experience </a:t>
            </a:r>
            <a:r>
              <a:rPr sz="2000" dirty="0">
                <a:solidFill>
                  <a:srgbClr val="46424D"/>
                </a:solidFill>
                <a:latin typeface="Arial"/>
                <a:cs typeface="Arial"/>
              </a:rPr>
              <a:t>of </a:t>
            </a:r>
            <a:r>
              <a:rPr sz="2000" spc="-5" dirty="0">
                <a:solidFill>
                  <a:srgbClr val="46424D"/>
                </a:solidFill>
                <a:latin typeface="Arial"/>
                <a:cs typeface="Arial"/>
              </a:rPr>
              <a:t>past  </a:t>
            </a:r>
            <a:r>
              <a:rPr sz="2000" dirty="0">
                <a:solidFill>
                  <a:srgbClr val="46424D"/>
                </a:solidFill>
                <a:latin typeface="Arial"/>
                <a:cs typeface="Arial"/>
              </a:rPr>
              <a:t>projects and the application domain. </a:t>
            </a:r>
            <a:r>
              <a:rPr sz="2000" spc="-15" dirty="0">
                <a:solidFill>
                  <a:srgbClr val="46424D"/>
                </a:solidFill>
                <a:latin typeface="Arial"/>
                <a:cs typeface="Arial"/>
              </a:rPr>
              <a:t>Essentially, </a:t>
            </a:r>
            <a:r>
              <a:rPr sz="2000" dirty="0">
                <a:solidFill>
                  <a:srgbClr val="46424D"/>
                </a:solidFill>
                <a:latin typeface="Arial"/>
                <a:cs typeface="Arial"/>
              </a:rPr>
              <a:t>the manager  makes an informed judgment of what the </a:t>
            </a:r>
            <a:r>
              <a:rPr sz="2000" spc="-10" dirty="0">
                <a:solidFill>
                  <a:srgbClr val="46424D"/>
                </a:solidFill>
                <a:latin typeface="Arial"/>
                <a:cs typeface="Arial"/>
              </a:rPr>
              <a:t>effort </a:t>
            </a:r>
            <a:r>
              <a:rPr sz="2000" dirty="0">
                <a:solidFill>
                  <a:srgbClr val="46424D"/>
                </a:solidFill>
                <a:latin typeface="Arial"/>
                <a:cs typeface="Arial"/>
              </a:rPr>
              <a:t>requirements</a:t>
            </a:r>
            <a:r>
              <a:rPr sz="2000" spc="-220" dirty="0">
                <a:solidFill>
                  <a:srgbClr val="46424D"/>
                </a:solidFill>
                <a:latin typeface="Arial"/>
                <a:cs typeface="Arial"/>
              </a:rPr>
              <a:t> </a:t>
            </a:r>
            <a:r>
              <a:rPr sz="2000" dirty="0">
                <a:solidFill>
                  <a:srgbClr val="46424D"/>
                </a:solidFill>
                <a:latin typeface="Arial"/>
                <a:cs typeface="Arial"/>
              </a:rPr>
              <a:t>are  likely to</a:t>
            </a:r>
            <a:r>
              <a:rPr sz="2000" spc="-20" dirty="0">
                <a:solidFill>
                  <a:srgbClr val="46424D"/>
                </a:solidFill>
                <a:latin typeface="Arial"/>
                <a:cs typeface="Arial"/>
              </a:rPr>
              <a:t> </a:t>
            </a:r>
            <a:r>
              <a:rPr sz="2000" dirty="0">
                <a:solidFill>
                  <a:srgbClr val="46424D"/>
                </a:solidFill>
                <a:latin typeface="Arial"/>
                <a:cs typeface="Arial"/>
              </a:rPr>
              <a:t>be.</a:t>
            </a:r>
            <a:endParaRPr lang="en-US" sz="2000" dirty="0">
              <a:solidFill>
                <a:srgbClr val="46424D"/>
              </a:solidFill>
              <a:latin typeface="Arial"/>
              <a:cs typeface="Arial"/>
            </a:endParaRPr>
          </a:p>
          <a:p>
            <a:pPr marL="756285" marR="85725" lvl="1" indent="-286385" algn="just">
              <a:lnSpc>
                <a:spcPct val="100000"/>
              </a:lnSpc>
              <a:spcBef>
                <a:spcPts val="910"/>
              </a:spcBef>
              <a:buFont typeface="Wingdings"/>
              <a:buChar char=""/>
              <a:tabLst>
                <a:tab pos="756285" algn="l"/>
                <a:tab pos="756920" algn="l"/>
              </a:tabLst>
            </a:pPr>
            <a:endParaRPr sz="2000" dirty="0">
              <a:latin typeface="Arial"/>
              <a:cs typeface="Arial"/>
            </a:endParaRPr>
          </a:p>
          <a:p>
            <a:pPr marL="756285" marR="5080" lvl="1" indent="-286385" algn="just">
              <a:lnSpc>
                <a:spcPct val="100000"/>
              </a:lnSpc>
              <a:spcBef>
                <a:spcPts val="600"/>
              </a:spcBef>
              <a:buFont typeface="Wingdings"/>
              <a:buChar char=""/>
              <a:tabLst>
                <a:tab pos="756285" algn="l"/>
                <a:tab pos="756920" algn="l"/>
              </a:tabLst>
            </a:pPr>
            <a:r>
              <a:rPr sz="2000" b="1" i="1" dirty="0">
                <a:solidFill>
                  <a:srgbClr val="FF0000"/>
                </a:solidFill>
                <a:latin typeface="Arial"/>
                <a:cs typeface="Arial"/>
              </a:rPr>
              <a:t>Algorithmic cost </a:t>
            </a:r>
            <a:r>
              <a:rPr sz="2000" b="1" i="1" spc="-5" dirty="0">
                <a:solidFill>
                  <a:srgbClr val="FF0000"/>
                </a:solidFill>
                <a:latin typeface="Arial"/>
                <a:cs typeface="Arial"/>
              </a:rPr>
              <a:t>modeling </a:t>
            </a:r>
            <a:r>
              <a:rPr sz="2000" dirty="0">
                <a:solidFill>
                  <a:srgbClr val="46424D"/>
                </a:solidFill>
                <a:latin typeface="Arial"/>
                <a:cs typeface="Arial"/>
              </a:rPr>
              <a:t>In this approach, a formulaic</a:t>
            </a:r>
            <a:r>
              <a:rPr sz="2000" spc="-80" dirty="0">
                <a:solidFill>
                  <a:srgbClr val="46424D"/>
                </a:solidFill>
                <a:latin typeface="Arial"/>
                <a:cs typeface="Arial"/>
              </a:rPr>
              <a:t> </a:t>
            </a:r>
            <a:r>
              <a:rPr sz="2000" spc="5" dirty="0">
                <a:solidFill>
                  <a:srgbClr val="46424D"/>
                </a:solidFill>
                <a:latin typeface="Arial"/>
                <a:cs typeface="Arial"/>
              </a:rPr>
              <a:t>approach  </a:t>
            </a:r>
            <a:r>
              <a:rPr sz="2000" dirty="0">
                <a:solidFill>
                  <a:srgbClr val="46424D"/>
                </a:solidFill>
                <a:latin typeface="Arial"/>
                <a:cs typeface="Arial"/>
              </a:rPr>
              <a:t>is used to compute the project </a:t>
            </a:r>
            <a:r>
              <a:rPr sz="2000" spc="-5" dirty="0">
                <a:solidFill>
                  <a:srgbClr val="46424D"/>
                </a:solidFill>
                <a:latin typeface="Arial"/>
                <a:cs typeface="Arial"/>
              </a:rPr>
              <a:t>effort </a:t>
            </a:r>
            <a:r>
              <a:rPr sz="2000" dirty="0">
                <a:solidFill>
                  <a:srgbClr val="46424D"/>
                </a:solidFill>
                <a:latin typeface="Arial"/>
                <a:cs typeface="Arial"/>
              </a:rPr>
              <a:t>based on estimates of  product attributes, such as size, and process characteristics,  such as experience of </a:t>
            </a:r>
            <a:r>
              <a:rPr sz="2000" spc="-10" dirty="0">
                <a:solidFill>
                  <a:srgbClr val="46424D"/>
                </a:solidFill>
                <a:latin typeface="Arial"/>
                <a:cs typeface="Arial"/>
              </a:rPr>
              <a:t>staff</a:t>
            </a:r>
            <a:r>
              <a:rPr sz="2000" spc="-125" dirty="0">
                <a:solidFill>
                  <a:srgbClr val="46424D"/>
                </a:solidFill>
                <a:latin typeface="Arial"/>
                <a:cs typeface="Arial"/>
              </a:rPr>
              <a:t> </a:t>
            </a:r>
            <a:r>
              <a:rPr sz="2000" dirty="0">
                <a:solidFill>
                  <a:srgbClr val="46424D"/>
                </a:solidFill>
                <a:latin typeface="Arial"/>
                <a:cs typeface="Arial"/>
              </a:rPr>
              <a:t>involved.</a:t>
            </a:r>
            <a:endParaRPr sz="20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88E69-FFAC-AFD4-3385-7F5A670B6592}"/>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3- Example</a:t>
            </a:r>
          </a:p>
        </p:txBody>
      </p:sp>
      <p:pic>
        <p:nvPicPr>
          <p:cNvPr id="10" name="Content Placeholder 9">
            <a:extLst>
              <a:ext uri="{FF2B5EF4-FFF2-40B4-BE49-F238E27FC236}">
                <a16:creationId xmlns:a16="http://schemas.microsoft.com/office/drawing/2014/main" id="{F08EE708-7A84-DF39-F2DC-FD97FA21094C}"/>
              </a:ext>
            </a:extLst>
          </p:cNvPr>
          <p:cNvPicPr>
            <a:picLocks noGrp="1" noChangeAspect="1"/>
          </p:cNvPicPr>
          <p:nvPr>
            <p:ph idx="1"/>
          </p:nvPr>
        </p:nvPicPr>
        <p:blipFill>
          <a:blip r:embed="rId2"/>
          <a:stretch>
            <a:fillRect/>
          </a:stretch>
        </p:blipFill>
        <p:spPr>
          <a:xfrm>
            <a:off x="717437" y="1675227"/>
            <a:ext cx="7709124" cy="4394199"/>
          </a:xfrm>
          <a:prstGeom prst="rect">
            <a:avLst/>
          </a:prstGeom>
        </p:spPr>
      </p:pic>
      <p:sp>
        <p:nvSpPr>
          <p:cNvPr id="4" name="Slide Number Placeholder 3">
            <a:extLst>
              <a:ext uri="{FF2B5EF4-FFF2-40B4-BE49-F238E27FC236}">
                <a16:creationId xmlns:a16="http://schemas.microsoft.com/office/drawing/2014/main" id="{8B23BB73-0ADA-F5D5-B578-D960B886807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60D6D740-8150-433F-9426-3FCFF681501A}" type="slidenum">
              <a:rPr lang="en-US" smtClean="0">
                <a:solidFill>
                  <a:schemeClr val="tx1">
                    <a:tint val="75000"/>
                  </a:schemeClr>
                </a:solidFill>
              </a:rPr>
              <a:pPr defTabSz="914400">
                <a:spcAft>
                  <a:spcPts val="600"/>
                </a:spcAft>
              </a:pPr>
              <a:t>30</a:t>
            </a:fld>
            <a:endParaRPr lang="en-US">
              <a:solidFill>
                <a:schemeClr val="tx1">
                  <a:tint val="75000"/>
                </a:schemeClr>
              </a:solidFill>
            </a:endParaRPr>
          </a:p>
        </p:txBody>
      </p:sp>
    </p:spTree>
    <p:extLst>
      <p:ext uri="{BB962C8B-B14F-4D97-AF65-F5344CB8AC3E}">
        <p14:creationId xmlns:p14="http://schemas.microsoft.com/office/powerpoint/2010/main" val="64380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265B0-9440-0B18-9095-E3B901619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964AB-7441-585B-592B-D6E2275D78F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3EBC64A-2912-77BD-A1EE-2FE6C314EDCD}"/>
              </a:ext>
            </a:extLst>
          </p:cNvPr>
          <p:cNvSpPr>
            <a:spLocks noGrp="1"/>
          </p:cNvSpPr>
          <p:nvPr>
            <p:ph type="sldNum" sz="quarter" idx="12"/>
          </p:nvPr>
        </p:nvSpPr>
        <p:spPr/>
        <p:txBody>
          <a:bodyPr/>
          <a:lstStyle/>
          <a:p>
            <a:fld id="{60D6D740-8150-433F-9426-3FCFF681501A}" type="slidenum">
              <a:rPr lang="en-US" smtClean="0"/>
              <a:pPr/>
              <a:t>31</a:t>
            </a:fld>
            <a:endParaRPr lang="en-US" dirty="0"/>
          </a:p>
        </p:txBody>
      </p:sp>
      <p:pic>
        <p:nvPicPr>
          <p:cNvPr id="6" name="Picture 5">
            <a:extLst>
              <a:ext uri="{FF2B5EF4-FFF2-40B4-BE49-F238E27FC236}">
                <a16:creationId xmlns:a16="http://schemas.microsoft.com/office/drawing/2014/main" id="{79858FCA-19C3-D649-EB1B-7BDE5DDCF2FD}"/>
              </a:ext>
            </a:extLst>
          </p:cNvPr>
          <p:cNvPicPr>
            <a:picLocks noChangeAspect="1"/>
          </p:cNvPicPr>
          <p:nvPr/>
        </p:nvPicPr>
        <p:blipFill>
          <a:blip r:embed="rId2"/>
          <a:stretch>
            <a:fillRect/>
          </a:stretch>
        </p:blipFill>
        <p:spPr>
          <a:xfrm>
            <a:off x="141635" y="757858"/>
            <a:ext cx="5181866" cy="3130711"/>
          </a:xfrm>
          <a:prstGeom prst="rect">
            <a:avLst/>
          </a:prstGeom>
        </p:spPr>
      </p:pic>
      <p:pic>
        <p:nvPicPr>
          <p:cNvPr id="8" name="Picture 7">
            <a:extLst>
              <a:ext uri="{FF2B5EF4-FFF2-40B4-BE49-F238E27FC236}">
                <a16:creationId xmlns:a16="http://schemas.microsoft.com/office/drawing/2014/main" id="{E0B364BE-3F5A-5F50-DA8B-50B1EF27F865}"/>
              </a:ext>
            </a:extLst>
          </p:cNvPr>
          <p:cNvPicPr>
            <a:picLocks noChangeAspect="1"/>
          </p:cNvPicPr>
          <p:nvPr/>
        </p:nvPicPr>
        <p:blipFill>
          <a:blip r:embed="rId3"/>
          <a:stretch>
            <a:fillRect/>
          </a:stretch>
        </p:blipFill>
        <p:spPr>
          <a:xfrm>
            <a:off x="2732568" y="3974952"/>
            <a:ext cx="4902452" cy="2883048"/>
          </a:xfrm>
          <a:prstGeom prst="rect">
            <a:avLst/>
          </a:prstGeom>
        </p:spPr>
      </p:pic>
    </p:spTree>
    <p:extLst>
      <p:ext uri="{BB962C8B-B14F-4D97-AF65-F5344CB8AC3E}">
        <p14:creationId xmlns:p14="http://schemas.microsoft.com/office/powerpoint/2010/main" val="856304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3C00-A0A9-BD06-6F10-E034B25657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0ACF6F-6594-410E-7732-23051DEA313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40F5C46-CA01-A29F-29B6-62695B6ACECE}"/>
              </a:ext>
            </a:extLst>
          </p:cNvPr>
          <p:cNvSpPr>
            <a:spLocks noGrp="1"/>
          </p:cNvSpPr>
          <p:nvPr>
            <p:ph type="sldNum" sz="quarter" idx="12"/>
          </p:nvPr>
        </p:nvSpPr>
        <p:spPr/>
        <p:txBody>
          <a:bodyPr/>
          <a:lstStyle/>
          <a:p>
            <a:fld id="{60D6D740-8150-433F-9426-3FCFF681501A}" type="slidenum">
              <a:rPr lang="en-US" smtClean="0"/>
              <a:pPr/>
              <a:t>32</a:t>
            </a:fld>
            <a:endParaRPr lang="en-US" dirty="0"/>
          </a:p>
        </p:txBody>
      </p:sp>
      <p:pic>
        <p:nvPicPr>
          <p:cNvPr id="6" name="Picture 5">
            <a:extLst>
              <a:ext uri="{FF2B5EF4-FFF2-40B4-BE49-F238E27FC236}">
                <a16:creationId xmlns:a16="http://schemas.microsoft.com/office/drawing/2014/main" id="{5BBCB8F1-9CB6-F211-2F3C-40EE06F2783B}"/>
              </a:ext>
            </a:extLst>
          </p:cNvPr>
          <p:cNvPicPr>
            <a:picLocks noChangeAspect="1"/>
          </p:cNvPicPr>
          <p:nvPr/>
        </p:nvPicPr>
        <p:blipFill>
          <a:blip r:embed="rId2"/>
          <a:stretch>
            <a:fillRect/>
          </a:stretch>
        </p:blipFill>
        <p:spPr>
          <a:xfrm>
            <a:off x="-1" y="681037"/>
            <a:ext cx="8952301" cy="5221374"/>
          </a:xfrm>
          <a:prstGeom prst="rect">
            <a:avLst/>
          </a:prstGeom>
        </p:spPr>
      </p:pic>
    </p:spTree>
    <p:extLst>
      <p:ext uri="{BB962C8B-B14F-4D97-AF65-F5344CB8AC3E}">
        <p14:creationId xmlns:p14="http://schemas.microsoft.com/office/powerpoint/2010/main" val="1315601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092B-3CB8-6E80-26AF-4FF2034FA9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3BBAF2-245D-C47D-1F83-FBB243ABEE7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507332D-2E84-6156-35B6-343C215E35C3}"/>
              </a:ext>
            </a:extLst>
          </p:cNvPr>
          <p:cNvSpPr>
            <a:spLocks noGrp="1"/>
          </p:cNvSpPr>
          <p:nvPr>
            <p:ph type="sldNum" sz="quarter" idx="12"/>
          </p:nvPr>
        </p:nvSpPr>
        <p:spPr/>
        <p:txBody>
          <a:bodyPr/>
          <a:lstStyle/>
          <a:p>
            <a:fld id="{60D6D740-8150-433F-9426-3FCFF681501A}" type="slidenum">
              <a:rPr lang="en-US" smtClean="0"/>
              <a:pPr/>
              <a:t>33</a:t>
            </a:fld>
            <a:endParaRPr lang="en-US" dirty="0"/>
          </a:p>
        </p:txBody>
      </p:sp>
      <p:pic>
        <p:nvPicPr>
          <p:cNvPr id="6" name="Picture 5">
            <a:extLst>
              <a:ext uri="{FF2B5EF4-FFF2-40B4-BE49-F238E27FC236}">
                <a16:creationId xmlns:a16="http://schemas.microsoft.com/office/drawing/2014/main" id="{6F1E6C14-1995-FAD0-DE4C-9D0EA07A8AB5}"/>
              </a:ext>
            </a:extLst>
          </p:cNvPr>
          <p:cNvPicPr>
            <a:picLocks noChangeAspect="1"/>
          </p:cNvPicPr>
          <p:nvPr/>
        </p:nvPicPr>
        <p:blipFill>
          <a:blip r:embed="rId2"/>
          <a:stretch>
            <a:fillRect/>
          </a:stretch>
        </p:blipFill>
        <p:spPr>
          <a:xfrm>
            <a:off x="0" y="869050"/>
            <a:ext cx="8998648" cy="5307913"/>
          </a:xfrm>
          <a:prstGeom prst="rect">
            <a:avLst/>
          </a:prstGeom>
        </p:spPr>
      </p:pic>
    </p:spTree>
    <p:extLst>
      <p:ext uri="{BB962C8B-B14F-4D97-AF65-F5344CB8AC3E}">
        <p14:creationId xmlns:p14="http://schemas.microsoft.com/office/powerpoint/2010/main" val="4152068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53D22-4F5C-7E69-0304-35B9C0CE9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DE857C-78E9-53E4-F327-FA9EAF62B9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30A12E-CBC9-F80F-A5CB-79A25DA1E0F6}"/>
              </a:ext>
            </a:extLst>
          </p:cNvPr>
          <p:cNvSpPr>
            <a:spLocks noGrp="1"/>
          </p:cNvSpPr>
          <p:nvPr>
            <p:ph type="sldNum" sz="quarter" idx="12"/>
          </p:nvPr>
        </p:nvSpPr>
        <p:spPr/>
        <p:txBody>
          <a:bodyPr/>
          <a:lstStyle/>
          <a:p>
            <a:fld id="{60D6D740-8150-433F-9426-3FCFF681501A}" type="slidenum">
              <a:rPr lang="en-US" smtClean="0"/>
              <a:pPr/>
              <a:t>34</a:t>
            </a:fld>
            <a:endParaRPr lang="en-US" dirty="0"/>
          </a:p>
        </p:txBody>
      </p:sp>
      <p:pic>
        <p:nvPicPr>
          <p:cNvPr id="6" name="Picture 5">
            <a:extLst>
              <a:ext uri="{FF2B5EF4-FFF2-40B4-BE49-F238E27FC236}">
                <a16:creationId xmlns:a16="http://schemas.microsoft.com/office/drawing/2014/main" id="{43686031-DF6D-3DAC-50A2-41EE0AF68A32}"/>
              </a:ext>
            </a:extLst>
          </p:cNvPr>
          <p:cNvPicPr>
            <a:picLocks noChangeAspect="1"/>
          </p:cNvPicPr>
          <p:nvPr/>
        </p:nvPicPr>
        <p:blipFill>
          <a:blip r:embed="rId2"/>
          <a:stretch>
            <a:fillRect/>
          </a:stretch>
        </p:blipFill>
        <p:spPr>
          <a:xfrm>
            <a:off x="0" y="955589"/>
            <a:ext cx="9067116" cy="5221374"/>
          </a:xfrm>
          <a:prstGeom prst="rect">
            <a:avLst/>
          </a:prstGeom>
        </p:spPr>
      </p:pic>
    </p:spTree>
    <p:extLst>
      <p:ext uri="{BB962C8B-B14F-4D97-AF65-F5344CB8AC3E}">
        <p14:creationId xmlns:p14="http://schemas.microsoft.com/office/powerpoint/2010/main" val="117235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2DCC-604D-7325-B9EF-1ADC7107460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1EEF1E-1BC5-4F23-AA3B-0F92D156739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25ED2F0-1BEF-718F-FD43-F860ED71F33B}"/>
              </a:ext>
            </a:extLst>
          </p:cNvPr>
          <p:cNvSpPr>
            <a:spLocks noGrp="1"/>
          </p:cNvSpPr>
          <p:nvPr>
            <p:ph type="sldNum" sz="quarter" idx="12"/>
          </p:nvPr>
        </p:nvSpPr>
        <p:spPr/>
        <p:txBody>
          <a:bodyPr/>
          <a:lstStyle/>
          <a:p>
            <a:fld id="{60D6D740-8150-433F-9426-3FCFF681501A}" type="slidenum">
              <a:rPr lang="en-US" smtClean="0"/>
              <a:pPr/>
              <a:t>35</a:t>
            </a:fld>
            <a:endParaRPr lang="en-US" dirty="0"/>
          </a:p>
        </p:txBody>
      </p:sp>
      <p:pic>
        <p:nvPicPr>
          <p:cNvPr id="6" name="Picture 5">
            <a:extLst>
              <a:ext uri="{FF2B5EF4-FFF2-40B4-BE49-F238E27FC236}">
                <a16:creationId xmlns:a16="http://schemas.microsoft.com/office/drawing/2014/main" id="{E7D0D310-DF96-EF82-5E51-7A12B6735293}"/>
              </a:ext>
            </a:extLst>
          </p:cNvPr>
          <p:cNvPicPr>
            <a:picLocks noChangeAspect="1"/>
          </p:cNvPicPr>
          <p:nvPr/>
        </p:nvPicPr>
        <p:blipFill>
          <a:blip r:embed="rId2"/>
          <a:stretch>
            <a:fillRect/>
          </a:stretch>
        </p:blipFill>
        <p:spPr>
          <a:xfrm>
            <a:off x="147434" y="681037"/>
            <a:ext cx="8849132" cy="4923723"/>
          </a:xfrm>
          <a:prstGeom prst="rect">
            <a:avLst/>
          </a:prstGeom>
        </p:spPr>
      </p:pic>
    </p:spTree>
    <p:extLst>
      <p:ext uri="{BB962C8B-B14F-4D97-AF65-F5344CB8AC3E}">
        <p14:creationId xmlns:p14="http://schemas.microsoft.com/office/powerpoint/2010/main" val="1323651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43254"/>
            <a:ext cx="5407660" cy="689932"/>
          </a:xfrm>
          <a:prstGeom prst="rect">
            <a:avLst/>
          </a:prstGeom>
        </p:spPr>
        <p:txBody>
          <a:bodyPr vert="horz" wrap="square" lIns="0" tIns="12700" rIns="0" bIns="0" rtlCol="0">
            <a:spAutoFit/>
          </a:bodyPr>
          <a:lstStyle/>
          <a:p>
            <a:pPr marL="12700">
              <a:lnSpc>
                <a:spcPct val="100000"/>
              </a:lnSpc>
              <a:spcBef>
                <a:spcPts val="100"/>
              </a:spcBef>
            </a:pPr>
            <a:r>
              <a:rPr sz="4400" spc="-5" dirty="0"/>
              <a:t>COCOMO 2</a:t>
            </a:r>
            <a:r>
              <a:rPr sz="4400" spc="-45" dirty="0"/>
              <a:t> </a:t>
            </a:r>
            <a:r>
              <a:rPr sz="4400" spc="-5" dirty="0"/>
              <a:t>models</a:t>
            </a:r>
          </a:p>
        </p:txBody>
      </p:sp>
      <p:sp>
        <p:nvSpPr>
          <p:cNvPr id="5" name="object 5"/>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6" name="object 6"/>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36</a:t>
            </a:fld>
            <a:endParaRPr spc="-25" dirty="0"/>
          </a:p>
        </p:txBody>
      </p:sp>
      <p:sp>
        <p:nvSpPr>
          <p:cNvPr id="3" name="object 3"/>
          <p:cNvSpPr txBox="1"/>
          <p:nvPr/>
        </p:nvSpPr>
        <p:spPr>
          <a:xfrm>
            <a:off x="381000" y="1752600"/>
            <a:ext cx="8382000" cy="3783087"/>
          </a:xfrm>
          <a:prstGeom prst="rect">
            <a:avLst/>
          </a:prstGeom>
        </p:spPr>
        <p:txBody>
          <a:bodyPr vert="horz" wrap="square" lIns="0" tIns="12700" rIns="0" bIns="0" rtlCol="0">
            <a:spAutoFit/>
          </a:bodyPr>
          <a:lstStyle/>
          <a:p>
            <a:pPr marL="355600" indent="-342900" algn="just">
              <a:lnSpc>
                <a:spcPts val="2735"/>
              </a:lnSpc>
              <a:spcBef>
                <a:spcPts val="100"/>
              </a:spcBef>
              <a:buFont typeface="Wingdings"/>
              <a:buChar char=""/>
              <a:tabLst>
                <a:tab pos="356235" algn="l"/>
              </a:tabLst>
            </a:pPr>
            <a:r>
              <a:rPr sz="2400" dirty="0">
                <a:solidFill>
                  <a:srgbClr val="46424D"/>
                </a:solidFill>
                <a:latin typeface="Arial"/>
                <a:cs typeface="Arial"/>
              </a:rPr>
              <a:t>COCOMO 2 </a:t>
            </a:r>
            <a:r>
              <a:rPr sz="2400" spc="-5" dirty="0">
                <a:solidFill>
                  <a:srgbClr val="46424D"/>
                </a:solidFill>
                <a:latin typeface="Arial"/>
                <a:cs typeface="Arial"/>
              </a:rPr>
              <a:t>incorporates </a:t>
            </a:r>
            <a:r>
              <a:rPr sz="2400" dirty="0">
                <a:solidFill>
                  <a:srgbClr val="46424D"/>
                </a:solidFill>
                <a:latin typeface="Arial"/>
                <a:cs typeface="Arial"/>
              </a:rPr>
              <a:t>a range of </a:t>
            </a:r>
            <a:r>
              <a:rPr sz="2400" spc="-5" dirty="0">
                <a:solidFill>
                  <a:srgbClr val="46424D"/>
                </a:solidFill>
                <a:latin typeface="Arial"/>
                <a:cs typeface="Arial"/>
              </a:rPr>
              <a:t>sub-models</a:t>
            </a:r>
            <a:r>
              <a:rPr sz="2400" spc="15" dirty="0">
                <a:solidFill>
                  <a:srgbClr val="46424D"/>
                </a:solidFill>
                <a:latin typeface="Arial"/>
                <a:cs typeface="Arial"/>
              </a:rPr>
              <a:t> </a:t>
            </a:r>
            <a:r>
              <a:rPr sz="2400" dirty="0">
                <a:solidFill>
                  <a:srgbClr val="46424D"/>
                </a:solidFill>
                <a:latin typeface="Arial"/>
                <a:cs typeface="Arial"/>
              </a:rPr>
              <a:t>that</a:t>
            </a:r>
            <a:r>
              <a:rPr lang="en-US" sz="2400" dirty="0">
                <a:solidFill>
                  <a:srgbClr val="46424D"/>
                </a:solidFill>
                <a:latin typeface="Arial"/>
                <a:cs typeface="Arial"/>
              </a:rPr>
              <a:t> </a:t>
            </a:r>
            <a:r>
              <a:rPr sz="2400" spc="-5" dirty="0">
                <a:solidFill>
                  <a:srgbClr val="46424D"/>
                </a:solidFill>
                <a:latin typeface="Arial"/>
                <a:cs typeface="Arial"/>
              </a:rPr>
              <a:t>produce increasingly detailed software</a:t>
            </a:r>
            <a:r>
              <a:rPr sz="2400" spc="110" dirty="0">
                <a:solidFill>
                  <a:srgbClr val="46424D"/>
                </a:solidFill>
                <a:latin typeface="Arial"/>
                <a:cs typeface="Arial"/>
              </a:rPr>
              <a:t> </a:t>
            </a:r>
            <a:r>
              <a:rPr sz="2400" spc="-5" dirty="0">
                <a:solidFill>
                  <a:srgbClr val="46424D"/>
                </a:solidFill>
                <a:latin typeface="Arial"/>
                <a:cs typeface="Arial"/>
              </a:rPr>
              <a:t>estimates.</a:t>
            </a:r>
            <a:endParaRPr sz="2400" dirty="0">
              <a:latin typeface="Arial"/>
              <a:cs typeface="Arial"/>
            </a:endParaRPr>
          </a:p>
          <a:p>
            <a:pPr marL="355600" indent="-342900" algn="just">
              <a:lnSpc>
                <a:spcPct val="100000"/>
              </a:lnSpc>
              <a:spcBef>
                <a:spcPts val="915"/>
              </a:spcBef>
              <a:buFont typeface="Wingdings"/>
              <a:buChar char=""/>
              <a:tabLst>
                <a:tab pos="356235" algn="l"/>
              </a:tabLst>
            </a:pPr>
            <a:r>
              <a:rPr sz="2400" dirty="0">
                <a:solidFill>
                  <a:srgbClr val="46424D"/>
                </a:solidFill>
                <a:latin typeface="Arial"/>
                <a:cs typeface="Arial"/>
              </a:rPr>
              <a:t>The </a:t>
            </a:r>
            <a:r>
              <a:rPr sz="2400" spc="-5" dirty="0">
                <a:solidFill>
                  <a:srgbClr val="46424D"/>
                </a:solidFill>
                <a:latin typeface="Arial"/>
                <a:cs typeface="Arial"/>
              </a:rPr>
              <a:t>sub-models in </a:t>
            </a:r>
            <a:r>
              <a:rPr sz="2400" dirty="0">
                <a:solidFill>
                  <a:srgbClr val="46424D"/>
                </a:solidFill>
                <a:latin typeface="Arial"/>
                <a:cs typeface="Arial"/>
              </a:rPr>
              <a:t>COCOMO </a:t>
            </a:r>
            <a:r>
              <a:rPr sz="2400" spc="-5" dirty="0">
                <a:solidFill>
                  <a:srgbClr val="46424D"/>
                </a:solidFill>
                <a:latin typeface="Arial"/>
                <a:cs typeface="Arial"/>
              </a:rPr>
              <a:t>2</a:t>
            </a:r>
            <a:r>
              <a:rPr sz="2400" spc="-15" dirty="0">
                <a:solidFill>
                  <a:srgbClr val="46424D"/>
                </a:solidFill>
                <a:latin typeface="Arial"/>
                <a:cs typeface="Arial"/>
              </a:rPr>
              <a:t> </a:t>
            </a:r>
            <a:r>
              <a:rPr sz="2400" dirty="0">
                <a:solidFill>
                  <a:srgbClr val="46424D"/>
                </a:solidFill>
                <a:latin typeface="Arial"/>
                <a:cs typeface="Arial"/>
              </a:rPr>
              <a:t>are:</a:t>
            </a:r>
            <a:endParaRPr sz="2400" dirty="0">
              <a:latin typeface="Arial"/>
              <a:cs typeface="Arial"/>
            </a:endParaRPr>
          </a:p>
          <a:p>
            <a:pPr marL="756285" lvl="1" indent="-286385" algn="just">
              <a:lnSpc>
                <a:spcPts val="2280"/>
              </a:lnSpc>
              <a:spcBef>
                <a:spcPts val="660"/>
              </a:spcBef>
              <a:buFont typeface="Wingdings"/>
              <a:buChar char=""/>
              <a:tabLst>
                <a:tab pos="756285" algn="l"/>
                <a:tab pos="756920" algn="l"/>
              </a:tabLst>
            </a:pPr>
            <a:r>
              <a:rPr sz="2000" dirty="0">
                <a:solidFill>
                  <a:srgbClr val="4F81BC"/>
                </a:solidFill>
                <a:latin typeface="Arial"/>
                <a:cs typeface="Arial"/>
              </a:rPr>
              <a:t>Application composition model</a:t>
            </a:r>
            <a:r>
              <a:rPr sz="2000" dirty="0">
                <a:solidFill>
                  <a:srgbClr val="46424D"/>
                </a:solidFill>
                <a:latin typeface="Arial"/>
                <a:cs typeface="Arial"/>
              </a:rPr>
              <a:t>. Used when software</a:t>
            </a:r>
            <a:r>
              <a:rPr sz="2000" spc="-150" dirty="0">
                <a:solidFill>
                  <a:srgbClr val="46424D"/>
                </a:solidFill>
                <a:latin typeface="Arial"/>
                <a:cs typeface="Arial"/>
              </a:rPr>
              <a:t> </a:t>
            </a:r>
            <a:r>
              <a:rPr sz="2000" dirty="0">
                <a:solidFill>
                  <a:srgbClr val="46424D"/>
                </a:solidFill>
                <a:latin typeface="Arial"/>
                <a:cs typeface="Arial"/>
              </a:rPr>
              <a:t>is</a:t>
            </a:r>
            <a:r>
              <a:rPr lang="en-IN" sz="2000" dirty="0">
                <a:latin typeface="Arial"/>
                <a:cs typeface="Arial"/>
              </a:rPr>
              <a:t> </a:t>
            </a:r>
            <a:r>
              <a:rPr sz="2000" dirty="0">
                <a:solidFill>
                  <a:srgbClr val="46424D"/>
                </a:solidFill>
                <a:latin typeface="Arial"/>
                <a:cs typeface="Arial"/>
              </a:rPr>
              <a:t>composed from existing</a:t>
            </a:r>
            <a:r>
              <a:rPr sz="2000" spc="-100" dirty="0">
                <a:solidFill>
                  <a:srgbClr val="46424D"/>
                </a:solidFill>
                <a:latin typeface="Arial"/>
                <a:cs typeface="Arial"/>
              </a:rPr>
              <a:t> </a:t>
            </a:r>
            <a:r>
              <a:rPr sz="2000" dirty="0">
                <a:solidFill>
                  <a:srgbClr val="46424D"/>
                </a:solidFill>
                <a:latin typeface="Arial"/>
                <a:cs typeface="Arial"/>
              </a:rPr>
              <a:t>parts.</a:t>
            </a:r>
            <a:endParaRPr sz="2000" dirty="0">
              <a:latin typeface="Arial"/>
              <a:cs typeface="Arial"/>
            </a:endParaRPr>
          </a:p>
          <a:p>
            <a:pPr marL="756285" marR="152400" lvl="1" indent="-286385" algn="just">
              <a:lnSpc>
                <a:spcPts val="2160"/>
              </a:lnSpc>
              <a:spcBef>
                <a:spcPts val="635"/>
              </a:spcBef>
              <a:buFont typeface="Wingdings"/>
              <a:buChar char=""/>
              <a:tabLst>
                <a:tab pos="756285" algn="l"/>
                <a:tab pos="756920" algn="l"/>
              </a:tabLst>
            </a:pPr>
            <a:r>
              <a:rPr sz="2000" dirty="0">
                <a:solidFill>
                  <a:srgbClr val="4F81BC"/>
                </a:solidFill>
                <a:latin typeface="Arial"/>
                <a:cs typeface="Arial"/>
              </a:rPr>
              <a:t>Early design model</a:t>
            </a:r>
            <a:r>
              <a:rPr sz="2000" dirty="0">
                <a:solidFill>
                  <a:srgbClr val="46424D"/>
                </a:solidFill>
                <a:latin typeface="Arial"/>
                <a:cs typeface="Arial"/>
              </a:rPr>
              <a:t>. Used when requirements are available</a:t>
            </a:r>
            <a:r>
              <a:rPr sz="2000" spc="-155" dirty="0">
                <a:solidFill>
                  <a:srgbClr val="46424D"/>
                </a:solidFill>
                <a:latin typeface="Arial"/>
                <a:cs typeface="Arial"/>
              </a:rPr>
              <a:t> </a:t>
            </a:r>
            <a:r>
              <a:rPr sz="2000" dirty="0">
                <a:solidFill>
                  <a:srgbClr val="46424D"/>
                </a:solidFill>
                <a:latin typeface="Arial"/>
                <a:cs typeface="Arial"/>
              </a:rPr>
              <a:t>but  design has not yet</a:t>
            </a:r>
            <a:r>
              <a:rPr sz="2000" spc="-70" dirty="0">
                <a:solidFill>
                  <a:srgbClr val="46424D"/>
                </a:solidFill>
                <a:latin typeface="Arial"/>
                <a:cs typeface="Arial"/>
              </a:rPr>
              <a:t> </a:t>
            </a:r>
            <a:r>
              <a:rPr sz="2000" dirty="0">
                <a:solidFill>
                  <a:srgbClr val="46424D"/>
                </a:solidFill>
                <a:latin typeface="Arial"/>
                <a:cs typeface="Arial"/>
              </a:rPr>
              <a:t>started.</a:t>
            </a:r>
            <a:endParaRPr sz="2000" dirty="0">
              <a:latin typeface="Arial"/>
              <a:cs typeface="Arial"/>
            </a:endParaRPr>
          </a:p>
          <a:p>
            <a:pPr marL="756285" marR="6350" lvl="1" indent="-286385" algn="just">
              <a:lnSpc>
                <a:spcPts val="2160"/>
              </a:lnSpc>
              <a:spcBef>
                <a:spcPts val="600"/>
              </a:spcBef>
              <a:buFont typeface="Wingdings"/>
              <a:buChar char=""/>
              <a:tabLst>
                <a:tab pos="756285" algn="l"/>
                <a:tab pos="756920" algn="l"/>
              </a:tabLst>
            </a:pPr>
            <a:r>
              <a:rPr sz="2000" dirty="0">
                <a:solidFill>
                  <a:srgbClr val="4F81BC"/>
                </a:solidFill>
                <a:latin typeface="Arial"/>
                <a:cs typeface="Arial"/>
              </a:rPr>
              <a:t>Reuse model</a:t>
            </a:r>
            <a:r>
              <a:rPr sz="2000" dirty="0">
                <a:solidFill>
                  <a:srgbClr val="46424D"/>
                </a:solidFill>
                <a:latin typeface="Arial"/>
                <a:cs typeface="Arial"/>
              </a:rPr>
              <a:t>. Used to compute the </a:t>
            </a:r>
            <a:r>
              <a:rPr sz="2000" spc="-10" dirty="0">
                <a:solidFill>
                  <a:srgbClr val="46424D"/>
                </a:solidFill>
                <a:latin typeface="Arial"/>
                <a:cs typeface="Arial"/>
              </a:rPr>
              <a:t>effort </a:t>
            </a:r>
            <a:r>
              <a:rPr sz="2000" dirty="0">
                <a:solidFill>
                  <a:srgbClr val="46424D"/>
                </a:solidFill>
                <a:latin typeface="Arial"/>
                <a:cs typeface="Arial"/>
              </a:rPr>
              <a:t>of integrating</a:t>
            </a:r>
            <a:r>
              <a:rPr sz="2000" spc="-170" dirty="0">
                <a:solidFill>
                  <a:srgbClr val="46424D"/>
                </a:solidFill>
                <a:latin typeface="Arial"/>
                <a:cs typeface="Arial"/>
              </a:rPr>
              <a:t> </a:t>
            </a:r>
            <a:r>
              <a:rPr sz="2000" dirty="0">
                <a:solidFill>
                  <a:srgbClr val="46424D"/>
                </a:solidFill>
                <a:latin typeface="Arial"/>
                <a:cs typeface="Arial"/>
              </a:rPr>
              <a:t>reusable  components.</a:t>
            </a:r>
            <a:endParaRPr sz="2000" dirty="0">
              <a:latin typeface="Arial"/>
              <a:cs typeface="Arial"/>
            </a:endParaRPr>
          </a:p>
          <a:p>
            <a:pPr marL="756285" marR="5080" lvl="1" indent="-286385" algn="just">
              <a:lnSpc>
                <a:spcPct val="90100"/>
              </a:lnSpc>
              <a:spcBef>
                <a:spcPts val="565"/>
              </a:spcBef>
              <a:buFont typeface="Wingdings"/>
              <a:buChar char=""/>
              <a:tabLst>
                <a:tab pos="756285" algn="l"/>
                <a:tab pos="756920" algn="l"/>
              </a:tabLst>
            </a:pPr>
            <a:r>
              <a:rPr sz="2000" spc="-5" dirty="0">
                <a:solidFill>
                  <a:srgbClr val="4F81BC"/>
                </a:solidFill>
                <a:latin typeface="Arial"/>
                <a:cs typeface="Arial"/>
              </a:rPr>
              <a:t>Post-architecture </a:t>
            </a:r>
            <a:r>
              <a:rPr sz="2000" dirty="0">
                <a:solidFill>
                  <a:srgbClr val="4F81BC"/>
                </a:solidFill>
                <a:latin typeface="Arial"/>
                <a:cs typeface="Arial"/>
              </a:rPr>
              <a:t>model</a:t>
            </a:r>
            <a:r>
              <a:rPr sz="2000" dirty="0">
                <a:solidFill>
                  <a:srgbClr val="46424D"/>
                </a:solidFill>
                <a:latin typeface="Arial"/>
                <a:cs typeface="Arial"/>
              </a:rPr>
              <a:t>. Used once the system architecture</a:t>
            </a:r>
            <a:r>
              <a:rPr sz="2000" spc="-140" dirty="0">
                <a:solidFill>
                  <a:srgbClr val="46424D"/>
                </a:solidFill>
                <a:latin typeface="Arial"/>
                <a:cs typeface="Arial"/>
              </a:rPr>
              <a:t> </a:t>
            </a:r>
            <a:r>
              <a:rPr sz="2000" dirty="0">
                <a:solidFill>
                  <a:srgbClr val="46424D"/>
                </a:solidFill>
                <a:latin typeface="Arial"/>
                <a:cs typeface="Arial"/>
              </a:rPr>
              <a:t>has  been designed and more information about the system is  available.</a:t>
            </a:r>
            <a:endParaRPr sz="2000" dirty="0">
              <a:latin typeface="Arial"/>
              <a:cs typeface="Arial"/>
            </a:endParaRPr>
          </a:p>
        </p:txBody>
      </p:sp>
    </p:spTree>
    <p:extLst>
      <p:ext uri="{BB962C8B-B14F-4D97-AF65-F5344CB8AC3E}">
        <p14:creationId xmlns:p14="http://schemas.microsoft.com/office/powerpoint/2010/main" val="3821447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643254"/>
            <a:ext cx="4189095" cy="391160"/>
          </a:xfrm>
          <a:prstGeom prst="rect">
            <a:avLst/>
          </a:prstGeom>
        </p:spPr>
        <p:txBody>
          <a:bodyPr vert="horz" wrap="square" lIns="0" tIns="12700" rIns="0" bIns="0" rtlCol="0">
            <a:spAutoFit/>
          </a:bodyPr>
          <a:lstStyle/>
          <a:p>
            <a:pPr marL="12700">
              <a:lnSpc>
                <a:spcPct val="100000"/>
              </a:lnSpc>
              <a:spcBef>
                <a:spcPts val="100"/>
              </a:spcBef>
            </a:pPr>
            <a:r>
              <a:rPr spc="-5" dirty="0"/>
              <a:t>COCOMO estimation</a:t>
            </a:r>
            <a:r>
              <a:rPr spc="-20" dirty="0"/>
              <a:t> </a:t>
            </a:r>
            <a:r>
              <a:rPr spc="-5" dirty="0"/>
              <a:t>models</a:t>
            </a:r>
          </a:p>
        </p:txBody>
      </p:sp>
      <p:sp>
        <p:nvSpPr>
          <p:cNvPr id="3" name="object 3"/>
          <p:cNvSpPr/>
          <p:nvPr/>
        </p:nvSpPr>
        <p:spPr>
          <a:xfrm>
            <a:off x="844204" y="4234421"/>
            <a:ext cx="5562001" cy="81272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44203" y="3131399"/>
            <a:ext cx="5562002" cy="63424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4203" y="5554733"/>
            <a:ext cx="5582795" cy="62217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844203" y="1838328"/>
            <a:ext cx="7436863" cy="99549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437371" y="3013956"/>
            <a:ext cx="1843695" cy="1000258"/>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437370" y="5455005"/>
            <a:ext cx="1864472" cy="83800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6437371" y="4224105"/>
            <a:ext cx="1971425" cy="1000159"/>
          </a:xfrm>
          <a:prstGeom prst="rect">
            <a:avLst/>
          </a:prstGeom>
          <a:blipFill>
            <a:blip r:embed="rId8" cstate="print"/>
            <a:stretch>
              <a:fillRect/>
            </a:stretch>
          </a:blipFill>
        </p:spPr>
        <p:txBody>
          <a:bodyPr wrap="square" lIns="0" tIns="0" rIns="0" bIns="0" rtlCol="0"/>
          <a:lstStyle/>
          <a:p>
            <a:endParaRPr/>
          </a:p>
        </p:txBody>
      </p:sp>
      <p:sp>
        <p:nvSpPr>
          <p:cNvPr id="11" name="object 11"/>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12" name="object 12"/>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37</a:t>
            </a:fld>
            <a:endParaRPr spc="-25" dirty="0"/>
          </a:p>
        </p:txBody>
      </p:sp>
    </p:spTree>
    <p:extLst>
      <p:ext uri="{BB962C8B-B14F-4D97-AF65-F5344CB8AC3E}">
        <p14:creationId xmlns:p14="http://schemas.microsoft.com/office/powerpoint/2010/main" val="2109773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652599"/>
            <a:ext cx="8991600" cy="5799023"/>
          </a:xfrm>
          <a:prstGeom prst="rect">
            <a:avLst/>
          </a:prstGeom>
        </p:spPr>
        <p:txBody>
          <a:bodyPr vert="horz" wrap="square" lIns="0" tIns="12700" rIns="0" bIns="0" rtlCol="0">
            <a:spAutoFit/>
          </a:bodyPr>
          <a:lstStyle/>
          <a:p>
            <a:pPr marL="12700" algn="just">
              <a:lnSpc>
                <a:spcPct val="100000"/>
              </a:lnSpc>
              <a:spcBef>
                <a:spcPts val="100"/>
              </a:spcBef>
            </a:pPr>
            <a:r>
              <a:rPr sz="4000" b="1" spc="-5" dirty="0">
                <a:solidFill>
                  <a:srgbClr val="46424D"/>
                </a:solidFill>
                <a:latin typeface="Arial"/>
                <a:cs typeface="Arial"/>
              </a:rPr>
              <a:t>Experience-based</a:t>
            </a:r>
            <a:r>
              <a:rPr sz="4000" b="1" spc="15" dirty="0">
                <a:solidFill>
                  <a:srgbClr val="46424D"/>
                </a:solidFill>
                <a:latin typeface="Arial"/>
                <a:cs typeface="Arial"/>
              </a:rPr>
              <a:t> </a:t>
            </a:r>
            <a:r>
              <a:rPr sz="4000" b="1" spc="-5" dirty="0">
                <a:solidFill>
                  <a:srgbClr val="46424D"/>
                </a:solidFill>
                <a:latin typeface="Arial"/>
                <a:cs typeface="Arial"/>
              </a:rPr>
              <a:t>approaches</a:t>
            </a:r>
            <a:endParaRPr sz="4000" dirty="0">
              <a:latin typeface="Arial"/>
              <a:cs typeface="Arial"/>
            </a:endParaRPr>
          </a:p>
          <a:p>
            <a:pPr algn="just">
              <a:lnSpc>
                <a:spcPct val="100000"/>
              </a:lnSpc>
            </a:pPr>
            <a:endParaRPr sz="2700" dirty="0">
              <a:latin typeface="Times New Roman"/>
              <a:cs typeface="Times New Roman"/>
            </a:endParaRPr>
          </a:p>
          <a:p>
            <a:pPr marL="355600" marR="5080" indent="-342900" algn="just">
              <a:lnSpc>
                <a:spcPct val="100000"/>
              </a:lnSpc>
              <a:spcBef>
                <a:spcPts val="1750"/>
              </a:spcBef>
              <a:buFont typeface="Wingdings"/>
              <a:buChar char=""/>
              <a:tabLst>
                <a:tab pos="356235" algn="l"/>
              </a:tabLst>
            </a:pPr>
            <a:r>
              <a:rPr sz="2400" spc="-5" dirty="0">
                <a:solidFill>
                  <a:srgbClr val="46424D"/>
                </a:solidFill>
                <a:latin typeface="Arial"/>
                <a:cs typeface="Arial"/>
              </a:rPr>
              <a:t>Experience-based </a:t>
            </a:r>
            <a:r>
              <a:rPr sz="2400" dirty="0">
                <a:solidFill>
                  <a:srgbClr val="46424D"/>
                </a:solidFill>
                <a:latin typeface="Arial"/>
                <a:cs typeface="Arial"/>
              </a:rPr>
              <a:t>techniques rely on judgments</a:t>
            </a:r>
            <a:r>
              <a:rPr lang="en-US" sz="2400" dirty="0">
                <a:solidFill>
                  <a:srgbClr val="46424D"/>
                </a:solidFill>
                <a:latin typeface="Arial"/>
                <a:cs typeface="Arial"/>
              </a:rPr>
              <a:t> based on</a:t>
            </a:r>
            <a:r>
              <a:rPr sz="2400" spc="-5" dirty="0">
                <a:solidFill>
                  <a:srgbClr val="46424D"/>
                </a:solidFill>
                <a:latin typeface="Arial"/>
                <a:cs typeface="Arial"/>
              </a:rPr>
              <a:t>  experience </a:t>
            </a:r>
            <a:r>
              <a:rPr sz="2400" dirty="0">
                <a:solidFill>
                  <a:srgbClr val="46424D"/>
                </a:solidFill>
                <a:latin typeface="Arial"/>
                <a:cs typeface="Arial"/>
              </a:rPr>
              <a:t>of past </a:t>
            </a:r>
            <a:r>
              <a:rPr sz="2400" spc="-5" dirty="0">
                <a:solidFill>
                  <a:srgbClr val="46424D"/>
                </a:solidFill>
                <a:latin typeface="Arial"/>
                <a:cs typeface="Arial"/>
              </a:rPr>
              <a:t>projects and </a:t>
            </a:r>
            <a:r>
              <a:rPr sz="2400" dirty="0">
                <a:solidFill>
                  <a:srgbClr val="46424D"/>
                </a:solidFill>
                <a:latin typeface="Arial"/>
                <a:cs typeface="Arial"/>
              </a:rPr>
              <a:t>the </a:t>
            </a:r>
            <a:r>
              <a:rPr sz="2400" spc="-10" dirty="0">
                <a:solidFill>
                  <a:srgbClr val="46424D"/>
                </a:solidFill>
                <a:latin typeface="Arial"/>
                <a:cs typeface="Arial"/>
              </a:rPr>
              <a:t>effort </a:t>
            </a:r>
            <a:r>
              <a:rPr sz="2400" spc="-5" dirty="0">
                <a:solidFill>
                  <a:srgbClr val="46424D"/>
                </a:solidFill>
                <a:latin typeface="Arial"/>
                <a:cs typeface="Arial"/>
              </a:rPr>
              <a:t>expended in  these </a:t>
            </a:r>
            <a:r>
              <a:rPr sz="2400" dirty="0">
                <a:solidFill>
                  <a:srgbClr val="46424D"/>
                </a:solidFill>
                <a:latin typeface="Arial"/>
                <a:cs typeface="Arial"/>
              </a:rPr>
              <a:t>projects </a:t>
            </a:r>
            <a:r>
              <a:rPr sz="2400" spc="-5" dirty="0">
                <a:solidFill>
                  <a:srgbClr val="46424D"/>
                </a:solidFill>
                <a:latin typeface="Arial"/>
                <a:cs typeface="Arial"/>
              </a:rPr>
              <a:t>on software development</a:t>
            </a:r>
            <a:r>
              <a:rPr sz="2400" spc="45" dirty="0">
                <a:solidFill>
                  <a:srgbClr val="46424D"/>
                </a:solidFill>
                <a:latin typeface="Arial"/>
                <a:cs typeface="Arial"/>
              </a:rPr>
              <a:t> </a:t>
            </a:r>
            <a:r>
              <a:rPr sz="2400" spc="-5" dirty="0">
                <a:solidFill>
                  <a:srgbClr val="46424D"/>
                </a:solidFill>
                <a:latin typeface="Arial"/>
                <a:cs typeface="Arial"/>
              </a:rPr>
              <a:t>activities.</a:t>
            </a:r>
            <a:endParaRPr sz="2400" dirty="0">
              <a:latin typeface="Arial"/>
              <a:cs typeface="Arial"/>
            </a:endParaRPr>
          </a:p>
          <a:p>
            <a:pPr marL="355600" marR="172085" indent="-342900" algn="just">
              <a:lnSpc>
                <a:spcPct val="100000"/>
              </a:lnSpc>
              <a:spcBef>
                <a:spcPts val="1205"/>
              </a:spcBef>
              <a:buFont typeface="Wingdings"/>
              <a:buChar char=""/>
              <a:tabLst>
                <a:tab pos="356235" algn="l"/>
              </a:tabLst>
            </a:pPr>
            <a:r>
              <a:rPr sz="2400" spc="-35" dirty="0">
                <a:solidFill>
                  <a:srgbClr val="46424D"/>
                </a:solidFill>
                <a:latin typeface="Arial"/>
                <a:cs typeface="Arial"/>
              </a:rPr>
              <a:t>Typically, </a:t>
            </a:r>
            <a:r>
              <a:rPr sz="2400" spc="-5" dirty="0">
                <a:solidFill>
                  <a:srgbClr val="46424D"/>
                </a:solidFill>
                <a:latin typeface="Arial"/>
                <a:cs typeface="Arial"/>
              </a:rPr>
              <a:t>you identify the deliverables </a:t>
            </a:r>
            <a:r>
              <a:rPr sz="2400" dirty="0">
                <a:solidFill>
                  <a:srgbClr val="46424D"/>
                </a:solidFill>
                <a:latin typeface="Arial"/>
                <a:cs typeface="Arial"/>
              </a:rPr>
              <a:t>to </a:t>
            </a:r>
            <a:r>
              <a:rPr sz="2400" spc="-10" dirty="0">
                <a:solidFill>
                  <a:srgbClr val="46424D"/>
                </a:solidFill>
                <a:latin typeface="Arial"/>
                <a:cs typeface="Arial"/>
              </a:rPr>
              <a:t>be</a:t>
            </a:r>
            <a:r>
              <a:rPr lang="en-US" sz="2400" spc="-10" dirty="0">
                <a:solidFill>
                  <a:srgbClr val="46424D"/>
                </a:solidFill>
                <a:latin typeface="Arial"/>
                <a:cs typeface="Arial"/>
              </a:rPr>
              <a:t> produced i</a:t>
            </a:r>
            <a:r>
              <a:rPr sz="2400" spc="-5" dirty="0">
                <a:solidFill>
                  <a:srgbClr val="46424D"/>
                </a:solidFill>
                <a:latin typeface="Arial"/>
                <a:cs typeface="Arial"/>
              </a:rPr>
              <a:t>n </a:t>
            </a:r>
            <a:r>
              <a:rPr sz="2400" dirty="0">
                <a:solidFill>
                  <a:srgbClr val="46424D"/>
                </a:solidFill>
                <a:latin typeface="Arial"/>
                <a:cs typeface="Arial"/>
              </a:rPr>
              <a:t>a  project </a:t>
            </a:r>
            <a:r>
              <a:rPr sz="2400" spc="-5" dirty="0">
                <a:solidFill>
                  <a:srgbClr val="46424D"/>
                </a:solidFill>
                <a:latin typeface="Arial"/>
                <a:cs typeface="Arial"/>
              </a:rPr>
              <a:t>and </a:t>
            </a:r>
            <a:r>
              <a:rPr sz="2400" dirty="0">
                <a:solidFill>
                  <a:srgbClr val="46424D"/>
                </a:solidFill>
                <a:latin typeface="Arial"/>
                <a:cs typeface="Arial"/>
              </a:rPr>
              <a:t>the </a:t>
            </a:r>
            <a:r>
              <a:rPr sz="2400" spc="-10" dirty="0">
                <a:solidFill>
                  <a:srgbClr val="46424D"/>
                </a:solidFill>
                <a:latin typeface="Arial"/>
                <a:cs typeface="Arial"/>
              </a:rPr>
              <a:t>different </a:t>
            </a:r>
            <a:r>
              <a:rPr sz="2400" spc="-5" dirty="0">
                <a:solidFill>
                  <a:srgbClr val="46424D"/>
                </a:solidFill>
                <a:latin typeface="Arial"/>
                <a:cs typeface="Arial"/>
              </a:rPr>
              <a:t>software components </a:t>
            </a:r>
            <a:r>
              <a:rPr sz="2400" dirty="0">
                <a:solidFill>
                  <a:srgbClr val="46424D"/>
                </a:solidFill>
                <a:latin typeface="Arial"/>
                <a:cs typeface="Arial"/>
              </a:rPr>
              <a:t>or  systems that </a:t>
            </a:r>
            <a:r>
              <a:rPr sz="2400" spc="-5" dirty="0">
                <a:solidFill>
                  <a:srgbClr val="46424D"/>
                </a:solidFill>
                <a:latin typeface="Arial"/>
                <a:cs typeface="Arial"/>
              </a:rPr>
              <a:t>are </a:t>
            </a:r>
            <a:r>
              <a:rPr sz="2400" dirty="0">
                <a:solidFill>
                  <a:srgbClr val="46424D"/>
                </a:solidFill>
                <a:latin typeface="Arial"/>
                <a:cs typeface="Arial"/>
              </a:rPr>
              <a:t>to </a:t>
            </a:r>
            <a:r>
              <a:rPr sz="2400" spc="-5" dirty="0">
                <a:solidFill>
                  <a:srgbClr val="46424D"/>
                </a:solidFill>
                <a:latin typeface="Arial"/>
                <a:cs typeface="Arial"/>
              </a:rPr>
              <a:t>be</a:t>
            </a:r>
            <a:r>
              <a:rPr sz="2400" spc="-40" dirty="0">
                <a:solidFill>
                  <a:srgbClr val="46424D"/>
                </a:solidFill>
                <a:latin typeface="Arial"/>
                <a:cs typeface="Arial"/>
              </a:rPr>
              <a:t> </a:t>
            </a:r>
            <a:r>
              <a:rPr sz="2400" spc="-5" dirty="0">
                <a:solidFill>
                  <a:srgbClr val="46424D"/>
                </a:solidFill>
                <a:latin typeface="Arial"/>
                <a:cs typeface="Arial"/>
              </a:rPr>
              <a:t>developed.</a:t>
            </a:r>
            <a:endParaRPr sz="2400" dirty="0">
              <a:latin typeface="Arial"/>
              <a:cs typeface="Arial"/>
            </a:endParaRPr>
          </a:p>
          <a:p>
            <a:pPr marL="355600" marR="501650" indent="-342900" algn="just">
              <a:lnSpc>
                <a:spcPct val="100000"/>
              </a:lnSpc>
              <a:spcBef>
                <a:spcPts val="1200"/>
              </a:spcBef>
              <a:buFont typeface="Wingdings"/>
              <a:buChar char=""/>
              <a:tabLst>
                <a:tab pos="356235" algn="l"/>
              </a:tabLst>
            </a:pPr>
            <a:r>
              <a:rPr sz="2400" spc="-80" dirty="0">
                <a:solidFill>
                  <a:srgbClr val="46424D"/>
                </a:solidFill>
                <a:latin typeface="Arial"/>
                <a:cs typeface="Arial"/>
              </a:rPr>
              <a:t>You </a:t>
            </a:r>
            <a:r>
              <a:rPr sz="2400" spc="-5" dirty="0">
                <a:solidFill>
                  <a:srgbClr val="46424D"/>
                </a:solidFill>
                <a:latin typeface="Arial"/>
                <a:cs typeface="Arial"/>
              </a:rPr>
              <a:t>document these in a spreadsheet, </a:t>
            </a:r>
            <a:r>
              <a:rPr sz="2400" dirty="0">
                <a:solidFill>
                  <a:srgbClr val="46424D"/>
                </a:solidFill>
                <a:latin typeface="Arial"/>
                <a:cs typeface="Arial"/>
              </a:rPr>
              <a:t>estimate</a:t>
            </a:r>
            <a:r>
              <a:rPr lang="en-US" sz="2400" dirty="0">
                <a:solidFill>
                  <a:srgbClr val="46424D"/>
                </a:solidFill>
                <a:latin typeface="Arial"/>
                <a:cs typeface="Arial"/>
              </a:rPr>
              <a:t> them in</a:t>
            </a:r>
            <a:r>
              <a:rPr sz="2400" spc="-5" dirty="0">
                <a:solidFill>
                  <a:srgbClr val="46424D"/>
                </a:solidFill>
                <a:latin typeface="Arial"/>
                <a:cs typeface="Arial"/>
              </a:rPr>
              <a:t>dividually and compute </a:t>
            </a:r>
            <a:r>
              <a:rPr sz="2400" dirty="0">
                <a:solidFill>
                  <a:srgbClr val="46424D"/>
                </a:solidFill>
                <a:latin typeface="Arial"/>
                <a:cs typeface="Arial"/>
              </a:rPr>
              <a:t>the total </a:t>
            </a:r>
            <a:r>
              <a:rPr sz="2400" spc="-10" dirty="0">
                <a:solidFill>
                  <a:srgbClr val="46424D"/>
                </a:solidFill>
                <a:latin typeface="Arial"/>
                <a:cs typeface="Arial"/>
              </a:rPr>
              <a:t>effort</a:t>
            </a:r>
            <a:r>
              <a:rPr sz="2400" spc="50" dirty="0">
                <a:solidFill>
                  <a:srgbClr val="46424D"/>
                </a:solidFill>
                <a:latin typeface="Arial"/>
                <a:cs typeface="Arial"/>
              </a:rPr>
              <a:t> </a:t>
            </a:r>
            <a:r>
              <a:rPr sz="2400" spc="-5" dirty="0">
                <a:solidFill>
                  <a:srgbClr val="46424D"/>
                </a:solidFill>
                <a:latin typeface="Arial"/>
                <a:cs typeface="Arial"/>
              </a:rPr>
              <a:t>required.</a:t>
            </a:r>
            <a:endParaRPr sz="2400" dirty="0">
              <a:latin typeface="Arial"/>
              <a:cs typeface="Arial"/>
            </a:endParaRPr>
          </a:p>
          <a:p>
            <a:pPr marL="355600" marR="41275" indent="-342900" algn="just">
              <a:lnSpc>
                <a:spcPct val="100000"/>
              </a:lnSpc>
              <a:spcBef>
                <a:spcPts val="1205"/>
              </a:spcBef>
              <a:buFont typeface="Wingdings"/>
              <a:buChar char=""/>
              <a:tabLst>
                <a:tab pos="356235" algn="l"/>
              </a:tabLst>
            </a:pPr>
            <a:r>
              <a:rPr sz="2400" dirty="0">
                <a:solidFill>
                  <a:srgbClr val="46424D"/>
                </a:solidFill>
                <a:latin typeface="Arial"/>
                <a:cs typeface="Arial"/>
              </a:rPr>
              <a:t>It </a:t>
            </a:r>
            <a:r>
              <a:rPr sz="2400" spc="-5" dirty="0">
                <a:solidFill>
                  <a:srgbClr val="46424D"/>
                </a:solidFill>
                <a:latin typeface="Arial"/>
                <a:cs typeface="Arial"/>
              </a:rPr>
              <a:t>usually helps </a:t>
            </a:r>
            <a:r>
              <a:rPr sz="2400" dirty="0">
                <a:solidFill>
                  <a:srgbClr val="46424D"/>
                </a:solidFill>
                <a:latin typeface="Arial"/>
                <a:cs typeface="Arial"/>
              </a:rPr>
              <a:t>to </a:t>
            </a:r>
            <a:r>
              <a:rPr sz="2400" spc="-5" dirty="0">
                <a:solidFill>
                  <a:srgbClr val="46424D"/>
                </a:solidFill>
                <a:latin typeface="Arial"/>
                <a:cs typeface="Arial"/>
              </a:rPr>
              <a:t>get a group </a:t>
            </a:r>
            <a:r>
              <a:rPr sz="2400" dirty="0">
                <a:solidFill>
                  <a:srgbClr val="46424D"/>
                </a:solidFill>
                <a:latin typeface="Arial"/>
                <a:cs typeface="Arial"/>
              </a:rPr>
              <a:t>of </a:t>
            </a:r>
            <a:r>
              <a:rPr sz="2400" spc="-5" dirty="0">
                <a:solidFill>
                  <a:srgbClr val="46424D"/>
                </a:solidFill>
                <a:latin typeface="Arial"/>
                <a:cs typeface="Arial"/>
              </a:rPr>
              <a:t>people involved in</a:t>
            </a:r>
            <a:r>
              <a:rPr lang="en-US" sz="2400" spc="-5" dirty="0">
                <a:solidFill>
                  <a:srgbClr val="46424D"/>
                </a:solidFill>
                <a:latin typeface="Arial"/>
                <a:cs typeface="Arial"/>
              </a:rPr>
              <a:t> the </a:t>
            </a:r>
            <a:r>
              <a:rPr sz="2400" spc="-10" dirty="0">
                <a:solidFill>
                  <a:srgbClr val="46424D"/>
                </a:solidFill>
                <a:latin typeface="Arial"/>
                <a:cs typeface="Arial"/>
              </a:rPr>
              <a:t>effort </a:t>
            </a:r>
            <a:r>
              <a:rPr sz="2400" spc="-5" dirty="0">
                <a:solidFill>
                  <a:srgbClr val="46424D"/>
                </a:solidFill>
                <a:latin typeface="Arial"/>
                <a:cs typeface="Arial"/>
              </a:rPr>
              <a:t>estimation and </a:t>
            </a:r>
            <a:r>
              <a:rPr sz="2400" dirty="0">
                <a:solidFill>
                  <a:srgbClr val="46424D"/>
                </a:solidFill>
                <a:latin typeface="Arial"/>
                <a:cs typeface="Arial"/>
              </a:rPr>
              <a:t>to ask </a:t>
            </a:r>
            <a:r>
              <a:rPr sz="2400" spc="-5" dirty="0">
                <a:solidFill>
                  <a:srgbClr val="46424D"/>
                </a:solidFill>
                <a:latin typeface="Arial"/>
                <a:cs typeface="Arial"/>
              </a:rPr>
              <a:t>each member </a:t>
            </a:r>
            <a:r>
              <a:rPr sz="2400" dirty="0">
                <a:solidFill>
                  <a:srgbClr val="46424D"/>
                </a:solidFill>
                <a:latin typeface="Arial"/>
                <a:cs typeface="Arial"/>
              </a:rPr>
              <a:t>of the </a:t>
            </a:r>
            <a:r>
              <a:rPr sz="2400" spc="-5" dirty="0">
                <a:solidFill>
                  <a:srgbClr val="46424D"/>
                </a:solidFill>
                <a:latin typeface="Arial"/>
                <a:cs typeface="Arial"/>
              </a:rPr>
              <a:t>group </a:t>
            </a:r>
            <a:r>
              <a:rPr sz="2400" dirty="0">
                <a:solidFill>
                  <a:srgbClr val="46424D"/>
                </a:solidFill>
                <a:latin typeface="Arial"/>
                <a:cs typeface="Arial"/>
              </a:rPr>
              <a:t>to  </a:t>
            </a:r>
            <a:r>
              <a:rPr sz="2400" spc="-10" dirty="0">
                <a:solidFill>
                  <a:srgbClr val="46424D"/>
                </a:solidFill>
                <a:latin typeface="Arial"/>
                <a:cs typeface="Arial"/>
              </a:rPr>
              <a:t>explain </a:t>
            </a:r>
            <a:r>
              <a:rPr sz="2400" spc="-5" dirty="0">
                <a:solidFill>
                  <a:srgbClr val="46424D"/>
                </a:solidFill>
                <a:latin typeface="Arial"/>
                <a:cs typeface="Arial"/>
              </a:rPr>
              <a:t>their</a:t>
            </a:r>
            <a:r>
              <a:rPr sz="2400" spc="50" dirty="0">
                <a:solidFill>
                  <a:srgbClr val="46424D"/>
                </a:solidFill>
                <a:latin typeface="Arial"/>
                <a:cs typeface="Arial"/>
              </a:rPr>
              <a:t> </a:t>
            </a:r>
            <a:r>
              <a:rPr sz="2400" spc="-5" dirty="0">
                <a:solidFill>
                  <a:srgbClr val="46424D"/>
                </a:solidFill>
                <a:latin typeface="Arial"/>
                <a:cs typeface="Arial"/>
              </a:rPr>
              <a:t>estimate.</a:t>
            </a:r>
            <a:endParaRPr sz="2400" dirty="0">
              <a:latin typeface="Arial"/>
              <a:cs typeface="Arial"/>
            </a:endParaRPr>
          </a:p>
        </p:txBody>
      </p:sp>
      <p:sp>
        <p:nvSpPr>
          <p:cNvPr id="4" name="object 4"/>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5" name="object 5"/>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4</a:t>
            </a:fld>
            <a:endParaRPr spc="-2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0" y="643254"/>
            <a:ext cx="9144000" cy="4783361"/>
          </a:xfrm>
          <a:prstGeom prst="rect">
            <a:avLst/>
          </a:prstGeom>
        </p:spPr>
        <p:txBody>
          <a:bodyPr vert="horz" wrap="square" lIns="0" tIns="12700" rIns="0" bIns="0" rtlCol="0">
            <a:spAutoFit/>
          </a:bodyPr>
          <a:lstStyle/>
          <a:p>
            <a:pPr marL="12700" algn="just">
              <a:lnSpc>
                <a:spcPct val="100000"/>
              </a:lnSpc>
              <a:spcBef>
                <a:spcPts val="100"/>
              </a:spcBef>
            </a:pPr>
            <a:r>
              <a:rPr sz="3200" b="1" spc="-5" dirty="0">
                <a:solidFill>
                  <a:srgbClr val="46424D"/>
                </a:solidFill>
                <a:latin typeface="Arial"/>
                <a:cs typeface="Arial"/>
              </a:rPr>
              <a:t>Problem </a:t>
            </a:r>
            <a:r>
              <a:rPr sz="3200" b="1" dirty="0">
                <a:solidFill>
                  <a:srgbClr val="46424D"/>
                </a:solidFill>
                <a:latin typeface="Arial"/>
                <a:cs typeface="Arial"/>
              </a:rPr>
              <a:t>with </a:t>
            </a:r>
            <a:r>
              <a:rPr sz="3200" b="1" spc="-5" dirty="0">
                <a:solidFill>
                  <a:srgbClr val="46424D"/>
                </a:solidFill>
                <a:latin typeface="Arial"/>
                <a:cs typeface="Arial"/>
              </a:rPr>
              <a:t>experience-based</a:t>
            </a:r>
            <a:r>
              <a:rPr sz="3200" b="1" spc="-10" dirty="0">
                <a:solidFill>
                  <a:srgbClr val="46424D"/>
                </a:solidFill>
                <a:latin typeface="Arial"/>
                <a:cs typeface="Arial"/>
              </a:rPr>
              <a:t> </a:t>
            </a:r>
            <a:r>
              <a:rPr sz="3200" b="1" spc="-5" dirty="0">
                <a:solidFill>
                  <a:srgbClr val="46424D"/>
                </a:solidFill>
                <a:latin typeface="Arial"/>
                <a:cs typeface="Arial"/>
              </a:rPr>
              <a:t>approaches</a:t>
            </a:r>
            <a:endParaRPr sz="3200" dirty="0">
              <a:latin typeface="Arial"/>
              <a:cs typeface="Arial"/>
            </a:endParaRPr>
          </a:p>
          <a:p>
            <a:pPr algn="just">
              <a:lnSpc>
                <a:spcPct val="100000"/>
              </a:lnSpc>
            </a:pPr>
            <a:endParaRPr sz="2700" dirty="0">
              <a:latin typeface="Times New Roman"/>
              <a:cs typeface="Times New Roman"/>
            </a:endParaRPr>
          </a:p>
          <a:p>
            <a:pPr marL="355600" marR="5080" indent="-342900" algn="just">
              <a:lnSpc>
                <a:spcPct val="100000"/>
              </a:lnSpc>
              <a:spcBef>
                <a:spcPts val="1750"/>
              </a:spcBef>
              <a:buFont typeface="Wingdings"/>
              <a:buChar char=""/>
              <a:tabLst>
                <a:tab pos="356235" algn="l"/>
              </a:tabLst>
            </a:pPr>
            <a:r>
              <a:rPr sz="2400" spc="-5" dirty="0">
                <a:solidFill>
                  <a:srgbClr val="46424D"/>
                </a:solidFill>
                <a:latin typeface="Arial"/>
                <a:cs typeface="Arial"/>
              </a:rPr>
              <a:t>The </a:t>
            </a:r>
            <a:r>
              <a:rPr sz="2400" spc="-10" dirty="0">
                <a:solidFill>
                  <a:srgbClr val="46424D"/>
                </a:solidFill>
                <a:latin typeface="Arial"/>
                <a:cs typeface="Arial"/>
              </a:rPr>
              <a:t>difficulty </a:t>
            </a:r>
            <a:r>
              <a:rPr sz="2400" spc="-5" dirty="0">
                <a:solidFill>
                  <a:srgbClr val="46424D"/>
                </a:solidFill>
                <a:latin typeface="Arial"/>
                <a:cs typeface="Arial"/>
              </a:rPr>
              <a:t>with experience-based techniques </a:t>
            </a:r>
            <a:r>
              <a:rPr sz="2400" dirty="0">
                <a:solidFill>
                  <a:srgbClr val="46424D"/>
                </a:solidFill>
                <a:latin typeface="Arial"/>
                <a:cs typeface="Arial"/>
              </a:rPr>
              <a:t>is</a:t>
            </a:r>
            <a:r>
              <a:rPr lang="en-US" sz="2400" dirty="0">
                <a:solidFill>
                  <a:srgbClr val="46424D"/>
                </a:solidFill>
                <a:latin typeface="Arial"/>
                <a:cs typeface="Arial"/>
              </a:rPr>
              <a:t> that </a:t>
            </a:r>
            <a:r>
              <a:rPr sz="2400" dirty="0">
                <a:solidFill>
                  <a:srgbClr val="46424D"/>
                </a:solidFill>
                <a:latin typeface="Arial"/>
                <a:cs typeface="Arial"/>
              </a:rPr>
              <a:t>a  </a:t>
            </a:r>
            <a:r>
              <a:rPr sz="2400" spc="-5" dirty="0">
                <a:solidFill>
                  <a:srgbClr val="46424D"/>
                </a:solidFill>
                <a:latin typeface="Arial"/>
                <a:cs typeface="Arial"/>
              </a:rPr>
              <a:t>new software project </a:t>
            </a:r>
            <a:r>
              <a:rPr sz="2400" dirty="0">
                <a:solidFill>
                  <a:srgbClr val="46424D"/>
                </a:solidFill>
                <a:latin typeface="Arial"/>
                <a:cs typeface="Arial"/>
              </a:rPr>
              <a:t>may </a:t>
            </a:r>
            <a:r>
              <a:rPr sz="2400" spc="-5" dirty="0">
                <a:solidFill>
                  <a:srgbClr val="46424D"/>
                </a:solidFill>
                <a:latin typeface="Arial"/>
                <a:cs typeface="Arial"/>
              </a:rPr>
              <a:t>not have much in </a:t>
            </a:r>
            <a:r>
              <a:rPr sz="2400" dirty="0">
                <a:solidFill>
                  <a:srgbClr val="46424D"/>
                </a:solidFill>
                <a:latin typeface="Arial"/>
                <a:cs typeface="Arial"/>
              </a:rPr>
              <a:t>common  </a:t>
            </a:r>
            <a:r>
              <a:rPr sz="2400" spc="-5" dirty="0">
                <a:solidFill>
                  <a:srgbClr val="46424D"/>
                </a:solidFill>
                <a:latin typeface="Arial"/>
                <a:cs typeface="Arial"/>
              </a:rPr>
              <a:t>with previous</a:t>
            </a:r>
            <a:r>
              <a:rPr sz="2400" spc="30" dirty="0">
                <a:solidFill>
                  <a:srgbClr val="46424D"/>
                </a:solidFill>
                <a:latin typeface="Arial"/>
                <a:cs typeface="Arial"/>
              </a:rPr>
              <a:t> </a:t>
            </a:r>
            <a:r>
              <a:rPr sz="2400" spc="-5" dirty="0">
                <a:solidFill>
                  <a:srgbClr val="46424D"/>
                </a:solidFill>
                <a:latin typeface="Arial"/>
                <a:cs typeface="Arial"/>
              </a:rPr>
              <a:t>projects.</a:t>
            </a:r>
            <a:endParaRPr sz="2400" dirty="0">
              <a:latin typeface="Arial"/>
              <a:cs typeface="Arial"/>
            </a:endParaRPr>
          </a:p>
          <a:p>
            <a:pPr marL="355600" marR="51435" indent="-342900" algn="just">
              <a:lnSpc>
                <a:spcPct val="100000"/>
              </a:lnSpc>
              <a:spcBef>
                <a:spcPts val="1205"/>
              </a:spcBef>
              <a:buFont typeface="Wingdings"/>
              <a:buChar char=""/>
              <a:tabLst>
                <a:tab pos="356235" algn="l"/>
              </a:tabLst>
            </a:pPr>
            <a:r>
              <a:rPr sz="2400" spc="-5" dirty="0">
                <a:solidFill>
                  <a:srgbClr val="46424D"/>
                </a:solidFill>
                <a:latin typeface="Arial"/>
                <a:cs typeface="Arial"/>
              </a:rPr>
              <a:t>Software development changes </a:t>
            </a:r>
            <a:r>
              <a:rPr sz="2400" dirty="0">
                <a:solidFill>
                  <a:srgbClr val="46424D"/>
                </a:solidFill>
                <a:latin typeface="Arial"/>
                <a:cs typeface="Arial"/>
              </a:rPr>
              <a:t>very </a:t>
            </a:r>
            <a:r>
              <a:rPr sz="2400" spc="-5" dirty="0">
                <a:solidFill>
                  <a:srgbClr val="46424D"/>
                </a:solidFill>
                <a:latin typeface="Arial"/>
                <a:cs typeface="Arial"/>
              </a:rPr>
              <a:t>quickly and a  </a:t>
            </a:r>
            <a:r>
              <a:rPr sz="2400" dirty="0">
                <a:solidFill>
                  <a:srgbClr val="46424D"/>
                </a:solidFill>
                <a:latin typeface="Arial"/>
                <a:cs typeface="Arial"/>
              </a:rPr>
              <a:t>project </a:t>
            </a:r>
            <a:r>
              <a:rPr sz="2400" spc="-10" dirty="0">
                <a:solidFill>
                  <a:srgbClr val="46424D"/>
                </a:solidFill>
                <a:latin typeface="Arial"/>
                <a:cs typeface="Arial"/>
              </a:rPr>
              <a:t>will </a:t>
            </a:r>
            <a:r>
              <a:rPr sz="2400" dirty="0">
                <a:solidFill>
                  <a:srgbClr val="46424D"/>
                </a:solidFill>
                <a:latin typeface="Arial"/>
                <a:cs typeface="Arial"/>
              </a:rPr>
              <a:t>often use </a:t>
            </a:r>
            <a:r>
              <a:rPr sz="2400" spc="-5" dirty="0">
                <a:solidFill>
                  <a:srgbClr val="46424D"/>
                </a:solidFill>
                <a:latin typeface="Arial"/>
                <a:cs typeface="Arial"/>
              </a:rPr>
              <a:t>unfamiliar techniques</a:t>
            </a:r>
            <a:r>
              <a:rPr lang="en-US" sz="2400" spc="-5" dirty="0">
                <a:solidFill>
                  <a:srgbClr val="46424D"/>
                </a:solidFill>
                <a:latin typeface="Arial"/>
                <a:cs typeface="Arial"/>
              </a:rPr>
              <a:t>.</a:t>
            </a:r>
            <a:endParaRPr lang="en-US" sz="2400" dirty="0">
              <a:latin typeface="Arial"/>
              <a:cs typeface="Arial"/>
            </a:endParaRPr>
          </a:p>
          <a:p>
            <a:pPr marL="355600" marR="340360" indent="-342900" algn="just">
              <a:lnSpc>
                <a:spcPct val="100000"/>
              </a:lnSpc>
              <a:spcBef>
                <a:spcPts val="1200"/>
              </a:spcBef>
              <a:buFont typeface="Wingdings"/>
              <a:buChar char=""/>
              <a:tabLst>
                <a:tab pos="356235" algn="l"/>
              </a:tabLst>
            </a:pPr>
            <a:r>
              <a:rPr lang="en-US" sz="2400" dirty="0">
                <a:solidFill>
                  <a:srgbClr val="46424D"/>
                </a:solidFill>
                <a:latin typeface="Arial"/>
                <a:cs typeface="Arial"/>
              </a:rPr>
              <a:t>If </a:t>
            </a:r>
            <a:r>
              <a:rPr lang="en-US" sz="2400" spc="-5" dirty="0">
                <a:solidFill>
                  <a:srgbClr val="46424D"/>
                </a:solidFill>
                <a:latin typeface="Arial"/>
                <a:cs typeface="Arial"/>
              </a:rPr>
              <a:t>you have </a:t>
            </a:r>
            <a:r>
              <a:rPr lang="en-US" sz="2400" dirty="0">
                <a:solidFill>
                  <a:srgbClr val="46424D"/>
                </a:solidFill>
                <a:latin typeface="Arial"/>
                <a:cs typeface="Arial"/>
              </a:rPr>
              <a:t>not </a:t>
            </a:r>
            <a:r>
              <a:rPr lang="en-US" sz="2400" spc="-5" dirty="0">
                <a:solidFill>
                  <a:srgbClr val="46424D"/>
                </a:solidFill>
                <a:latin typeface="Arial"/>
                <a:cs typeface="Arial"/>
              </a:rPr>
              <a:t>worked with these techniques, your previous experience </a:t>
            </a:r>
            <a:r>
              <a:rPr lang="en-US" sz="2400" dirty="0">
                <a:solidFill>
                  <a:srgbClr val="46424D"/>
                </a:solidFill>
                <a:latin typeface="Arial"/>
                <a:cs typeface="Arial"/>
              </a:rPr>
              <a:t>may </a:t>
            </a:r>
            <a:r>
              <a:rPr lang="en-US" sz="2400" spc="-5" dirty="0">
                <a:solidFill>
                  <a:srgbClr val="46424D"/>
                </a:solidFill>
                <a:latin typeface="Arial"/>
                <a:cs typeface="Arial"/>
              </a:rPr>
              <a:t>not help </a:t>
            </a:r>
            <a:r>
              <a:rPr lang="en-US" sz="2400" dirty="0">
                <a:solidFill>
                  <a:srgbClr val="46424D"/>
                </a:solidFill>
                <a:latin typeface="Arial"/>
                <a:cs typeface="Arial"/>
              </a:rPr>
              <a:t>you to estimate the  </a:t>
            </a:r>
            <a:r>
              <a:rPr lang="en-US" sz="2400" spc="-10" dirty="0">
                <a:solidFill>
                  <a:srgbClr val="46424D"/>
                </a:solidFill>
                <a:latin typeface="Arial"/>
                <a:cs typeface="Arial"/>
              </a:rPr>
              <a:t>effort </a:t>
            </a:r>
            <a:r>
              <a:rPr lang="en-US" sz="2400" spc="-5" dirty="0">
                <a:solidFill>
                  <a:srgbClr val="46424D"/>
                </a:solidFill>
                <a:latin typeface="Arial"/>
                <a:cs typeface="Arial"/>
              </a:rPr>
              <a:t>required, making </a:t>
            </a:r>
            <a:r>
              <a:rPr lang="en-US" sz="2400" dirty="0">
                <a:solidFill>
                  <a:srgbClr val="46424D"/>
                </a:solidFill>
                <a:latin typeface="Arial"/>
                <a:cs typeface="Arial"/>
              </a:rPr>
              <a:t>it </a:t>
            </a:r>
            <a:r>
              <a:rPr lang="en-US" sz="2400" spc="-5" dirty="0">
                <a:solidFill>
                  <a:srgbClr val="46424D"/>
                </a:solidFill>
                <a:latin typeface="Arial"/>
                <a:cs typeface="Arial"/>
              </a:rPr>
              <a:t>more </a:t>
            </a:r>
            <a:r>
              <a:rPr lang="en-US" sz="2400" spc="-10" dirty="0">
                <a:solidFill>
                  <a:srgbClr val="46424D"/>
                </a:solidFill>
                <a:latin typeface="Arial"/>
                <a:cs typeface="Arial"/>
              </a:rPr>
              <a:t>difficult </a:t>
            </a:r>
            <a:r>
              <a:rPr lang="en-US" sz="2400" spc="-5" dirty="0">
                <a:solidFill>
                  <a:srgbClr val="46424D"/>
                </a:solidFill>
                <a:latin typeface="Arial"/>
                <a:cs typeface="Arial"/>
              </a:rPr>
              <a:t>to produce  accurate </a:t>
            </a:r>
            <a:r>
              <a:rPr lang="en-US" sz="2400" dirty="0">
                <a:solidFill>
                  <a:srgbClr val="46424D"/>
                </a:solidFill>
                <a:latin typeface="Arial"/>
                <a:cs typeface="Arial"/>
              </a:rPr>
              <a:t>costs </a:t>
            </a:r>
            <a:r>
              <a:rPr lang="en-US" sz="2400" spc="-5" dirty="0">
                <a:solidFill>
                  <a:srgbClr val="46424D"/>
                </a:solidFill>
                <a:latin typeface="Arial"/>
                <a:cs typeface="Arial"/>
              </a:rPr>
              <a:t>and schedule</a:t>
            </a:r>
            <a:r>
              <a:rPr lang="en-US" sz="2400" spc="20" dirty="0">
                <a:solidFill>
                  <a:srgbClr val="46424D"/>
                </a:solidFill>
                <a:latin typeface="Arial"/>
                <a:cs typeface="Arial"/>
              </a:rPr>
              <a:t> </a:t>
            </a:r>
            <a:r>
              <a:rPr lang="en-US" sz="2400" dirty="0">
                <a:solidFill>
                  <a:srgbClr val="46424D"/>
                </a:solidFill>
                <a:latin typeface="Arial"/>
                <a:cs typeface="Arial"/>
              </a:rPr>
              <a:t>estimates.</a:t>
            </a:r>
            <a:endParaRPr lang="en-US" sz="2400" dirty="0">
              <a:latin typeface="Arial"/>
              <a:cs typeface="Arial"/>
            </a:endParaRPr>
          </a:p>
        </p:txBody>
      </p:sp>
      <p:sp>
        <p:nvSpPr>
          <p:cNvPr id="4" name="object 4"/>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5" name="object 5"/>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5</a:t>
            </a:fld>
            <a:endParaRPr spc="-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330" y="643254"/>
            <a:ext cx="6703670" cy="628377"/>
          </a:xfrm>
          <a:prstGeom prst="rect">
            <a:avLst/>
          </a:prstGeom>
        </p:spPr>
        <p:txBody>
          <a:bodyPr vert="horz" wrap="square" lIns="0" tIns="12700" rIns="0" bIns="0" rtlCol="0">
            <a:spAutoFit/>
          </a:bodyPr>
          <a:lstStyle/>
          <a:p>
            <a:pPr marL="12700">
              <a:lnSpc>
                <a:spcPct val="100000"/>
              </a:lnSpc>
              <a:spcBef>
                <a:spcPts val="100"/>
              </a:spcBef>
            </a:pPr>
            <a:r>
              <a:rPr sz="4000" dirty="0"/>
              <a:t>Algorithmic </a:t>
            </a:r>
            <a:r>
              <a:rPr sz="4000" spc="-5" dirty="0"/>
              <a:t>cost</a:t>
            </a:r>
            <a:r>
              <a:rPr sz="4000" spc="-80" dirty="0"/>
              <a:t> </a:t>
            </a:r>
            <a:r>
              <a:rPr sz="4000" dirty="0"/>
              <a:t>modelling</a:t>
            </a:r>
          </a:p>
        </p:txBody>
      </p:sp>
      <p:sp>
        <p:nvSpPr>
          <p:cNvPr id="5" name="object 5"/>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6" name="object 6"/>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6</a:t>
            </a:fld>
            <a:endParaRPr spc="-25" dirty="0"/>
          </a:p>
        </p:txBody>
      </p:sp>
      <p:sp>
        <p:nvSpPr>
          <p:cNvPr id="3" name="object 3"/>
          <p:cNvSpPr txBox="1"/>
          <p:nvPr/>
        </p:nvSpPr>
        <p:spPr>
          <a:xfrm>
            <a:off x="0" y="1588389"/>
            <a:ext cx="9144000" cy="4119718"/>
          </a:xfrm>
          <a:prstGeom prst="rect">
            <a:avLst/>
          </a:prstGeom>
        </p:spPr>
        <p:txBody>
          <a:bodyPr vert="horz" wrap="square" lIns="0" tIns="53975" rIns="0" bIns="0" rtlCol="0">
            <a:spAutoFit/>
          </a:bodyPr>
          <a:lstStyle/>
          <a:p>
            <a:pPr marL="355600" marR="1325880" indent="-342900" algn="just">
              <a:lnSpc>
                <a:spcPts val="2590"/>
              </a:lnSpc>
              <a:spcBef>
                <a:spcPts val="425"/>
              </a:spcBef>
              <a:buFont typeface="Wingdings"/>
              <a:buChar char=""/>
              <a:tabLst>
                <a:tab pos="356235" algn="l"/>
              </a:tabLst>
            </a:pPr>
            <a:r>
              <a:rPr sz="2400" spc="-5" dirty="0">
                <a:solidFill>
                  <a:srgbClr val="46424D"/>
                </a:solidFill>
                <a:latin typeface="Arial"/>
                <a:cs typeface="Arial"/>
              </a:rPr>
              <a:t>Cost is estimated as a mathematical</a:t>
            </a:r>
            <a:r>
              <a:rPr lang="en-US" sz="2400" spc="-5" dirty="0">
                <a:solidFill>
                  <a:srgbClr val="46424D"/>
                </a:solidFill>
                <a:latin typeface="Arial"/>
                <a:cs typeface="Arial"/>
              </a:rPr>
              <a:t> function </a:t>
            </a:r>
            <a:r>
              <a:rPr sz="2400" dirty="0">
                <a:solidFill>
                  <a:srgbClr val="46424D"/>
                </a:solidFill>
                <a:latin typeface="Arial"/>
                <a:cs typeface="Arial"/>
              </a:rPr>
              <a:t>of  product, </a:t>
            </a:r>
            <a:r>
              <a:rPr sz="2400" spc="-5" dirty="0">
                <a:solidFill>
                  <a:srgbClr val="46424D"/>
                </a:solidFill>
                <a:latin typeface="Arial"/>
                <a:cs typeface="Arial"/>
              </a:rPr>
              <a:t>project and process </a:t>
            </a:r>
            <a:r>
              <a:rPr sz="2400" dirty="0">
                <a:solidFill>
                  <a:srgbClr val="46424D"/>
                </a:solidFill>
                <a:latin typeface="Arial"/>
                <a:cs typeface="Arial"/>
              </a:rPr>
              <a:t>attributes </a:t>
            </a:r>
            <a:r>
              <a:rPr sz="2400" spc="-5" dirty="0">
                <a:solidFill>
                  <a:srgbClr val="46424D"/>
                </a:solidFill>
                <a:latin typeface="Arial"/>
                <a:cs typeface="Arial"/>
              </a:rPr>
              <a:t>whose  values are estimated by project</a:t>
            </a:r>
            <a:r>
              <a:rPr sz="2400" spc="50" dirty="0">
                <a:solidFill>
                  <a:srgbClr val="46424D"/>
                </a:solidFill>
                <a:latin typeface="Arial"/>
                <a:cs typeface="Arial"/>
              </a:rPr>
              <a:t> </a:t>
            </a:r>
            <a:r>
              <a:rPr sz="2400" spc="-5" dirty="0">
                <a:solidFill>
                  <a:srgbClr val="46424D"/>
                </a:solidFill>
                <a:latin typeface="Arial"/>
                <a:cs typeface="Arial"/>
              </a:rPr>
              <a:t>managers:</a:t>
            </a:r>
            <a:endParaRPr sz="2400" dirty="0">
              <a:latin typeface="Arial"/>
              <a:cs typeface="Arial"/>
            </a:endParaRPr>
          </a:p>
          <a:p>
            <a:pPr marL="756285" lvl="1" indent="-286385" algn="just">
              <a:lnSpc>
                <a:spcPct val="100000"/>
              </a:lnSpc>
              <a:spcBef>
                <a:spcPts val="955"/>
              </a:spcBef>
              <a:buFont typeface="Wingdings"/>
              <a:buChar char=""/>
              <a:tabLst>
                <a:tab pos="756285" algn="l"/>
                <a:tab pos="756920" algn="l"/>
              </a:tabLst>
            </a:pPr>
            <a:r>
              <a:rPr sz="2000" spc="-10" dirty="0">
                <a:solidFill>
                  <a:srgbClr val="46424D"/>
                </a:solidFill>
                <a:latin typeface="Arial"/>
                <a:cs typeface="Arial"/>
              </a:rPr>
              <a:t>Effort </a:t>
            </a:r>
            <a:r>
              <a:rPr sz="2000" dirty="0">
                <a:solidFill>
                  <a:srgbClr val="46424D"/>
                </a:solidFill>
                <a:latin typeface="Arial"/>
                <a:cs typeface="Arial"/>
              </a:rPr>
              <a:t>= A </a:t>
            </a:r>
            <a:r>
              <a:rPr lang="en-IN" sz="2000" dirty="0">
                <a:solidFill>
                  <a:srgbClr val="46424D"/>
                </a:solidFill>
                <a:latin typeface="Georgia"/>
                <a:cs typeface="Arial"/>
              </a:rPr>
              <a:t>*</a:t>
            </a:r>
            <a:r>
              <a:rPr sz="2000" dirty="0">
                <a:solidFill>
                  <a:srgbClr val="46424D"/>
                </a:solidFill>
                <a:latin typeface="Georgia"/>
                <a:cs typeface="Georgia"/>
              </a:rPr>
              <a:t> </a:t>
            </a:r>
            <a:r>
              <a:rPr sz="2000" spc="5" dirty="0" err="1">
                <a:solidFill>
                  <a:srgbClr val="46424D"/>
                </a:solidFill>
                <a:latin typeface="Arial"/>
                <a:cs typeface="Arial"/>
              </a:rPr>
              <a:t>Size</a:t>
            </a:r>
            <a:r>
              <a:rPr sz="1950" spc="7" baseline="25641" dirty="0" err="1">
                <a:solidFill>
                  <a:srgbClr val="46424D"/>
                </a:solidFill>
                <a:latin typeface="Arial"/>
                <a:cs typeface="Arial"/>
              </a:rPr>
              <a:t>B</a:t>
            </a:r>
            <a:r>
              <a:rPr sz="1950" spc="7" baseline="25641" dirty="0">
                <a:solidFill>
                  <a:srgbClr val="46424D"/>
                </a:solidFill>
                <a:latin typeface="Arial"/>
                <a:cs typeface="Arial"/>
              </a:rPr>
              <a:t> </a:t>
            </a:r>
            <a:r>
              <a:rPr lang="en-IN" sz="1950" spc="7" baseline="25641" dirty="0">
                <a:solidFill>
                  <a:srgbClr val="46424D"/>
                </a:solidFill>
                <a:latin typeface="Arial"/>
                <a:cs typeface="Arial"/>
              </a:rPr>
              <a:t> </a:t>
            </a:r>
            <a:r>
              <a:rPr lang="en-IN" sz="2000" dirty="0">
                <a:solidFill>
                  <a:srgbClr val="46424D"/>
                </a:solidFill>
                <a:latin typeface="Georgia"/>
                <a:cs typeface="Arial"/>
              </a:rPr>
              <a:t>*</a:t>
            </a:r>
            <a:r>
              <a:rPr sz="2000" spc="-35" dirty="0">
                <a:solidFill>
                  <a:srgbClr val="46424D"/>
                </a:solidFill>
                <a:latin typeface="Georgia"/>
                <a:cs typeface="Georgia"/>
              </a:rPr>
              <a:t> </a:t>
            </a:r>
            <a:r>
              <a:rPr sz="2000" spc="5" dirty="0">
                <a:solidFill>
                  <a:srgbClr val="46424D"/>
                </a:solidFill>
                <a:latin typeface="Arial"/>
                <a:cs typeface="Arial"/>
              </a:rPr>
              <a:t>M</a:t>
            </a:r>
            <a:endParaRPr sz="2000" dirty="0">
              <a:latin typeface="Arial"/>
              <a:cs typeface="Arial"/>
            </a:endParaRPr>
          </a:p>
          <a:p>
            <a:pPr marL="756285" marR="5080" lvl="1" indent="-286385" algn="just">
              <a:lnSpc>
                <a:spcPts val="2160"/>
              </a:lnSpc>
              <a:spcBef>
                <a:spcPts val="1210"/>
              </a:spcBef>
              <a:buFont typeface="Wingdings"/>
              <a:buChar char=""/>
              <a:tabLst>
                <a:tab pos="756920" algn="l"/>
              </a:tabLst>
            </a:pPr>
            <a:r>
              <a:rPr sz="2000" dirty="0">
                <a:solidFill>
                  <a:srgbClr val="46424D"/>
                </a:solidFill>
                <a:latin typeface="Arial"/>
                <a:cs typeface="Arial"/>
              </a:rPr>
              <a:t>A </a:t>
            </a:r>
            <a:r>
              <a:rPr sz="2000" spc="-5" dirty="0">
                <a:solidFill>
                  <a:srgbClr val="46424D"/>
                </a:solidFill>
                <a:latin typeface="Arial"/>
                <a:cs typeface="Arial"/>
              </a:rPr>
              <a:t>is </a:t>
            </a:r>
            <a:r>
              <a:rPr sz="2000" dirty="0">
                <a:solidFill>
                  <a:srgbClr val="46424D"/>
                </a:solidFill>
                <a:latin typeface="Arial"/>
                <a:cs typeface="Arial"/>
              </a:rPr>
              <a:t>an organisation-dependent </a:t>
            </a:r>
            <a:r>
              <a:rPr sz="2000" spc="-5" dirty="0">
                <a:solidFill>
                  <a:srgbClr val="46424D"/>
                </a:solidFill>
                <a:latin typeface="Arial"/>
                <a:cs typeface="Arial"/>
              </a:rPr>
              <a:t>constant, </a:t>
            </a:r>
            <a:r>
              <a:rPr sz="2000" dirty="0">
                <a:solidFill>
                  <a:srgbClr val="46424D"/>
                </a:solidFill>
                <a:latin typeface="Arial"/>
                <a:cs typeface="Arial"/>
              </a:rPr>
              <a:t>B </a:t>
            </a:r>
            <a:r>
              <a:rPr sz="2000" spc="-5" dirty="0">
                <a:solidFill>
                  <a:srgbClr val="46424D"/>
                </a:solidFill>
                <a:latin typeface="Arial"/>
                <a:cs typeface="Arial"/>
              </a:rPr>
              <a:t>reflects the  disproportionate </a:t>
            </a:r>
            <a:r>
              <a:rPr sz="2000" spc="-10" dirty="0">
                <a:solidFill>
                  <a:srgbClr val="46424D"/>
                </a:solidFill>
                <a:latin typeface="Arial"/>
                <a:cs typeface="Arial"/>
              </a:rPr>
              <a:t>effort for </a:t>
            </a:r>
            <a:r>
              <a:rPr sz="2000" dirty="0">
                <a:solidFill>
                  <a:srgbClr val="46424D"/>
                </a:solidFill>
                <a:latin typeface="Arial"/>
                <a:cs typeface="Arial"/>
              </a:rPr>
              <a:t>large </a:t>
            </a:r>
            <a:r>
              <a:rPr sz="2000" spc="-5" dirty="0">
                <a:solidFill>
                  <a:srgbClr val="46424D"/>
                </a:solidFill>
                <a:latin typeface="Arial"/>
                <a:cs typeface="Arial"/>
              </a:rPr>
              <a:t>projects </a:t>
            </a:r>
            <a:r>
              <a:rPr sz="2000" dirty="0">
                <a:solidFill>
                  <a:srgbClr val="46424D"/>
                </a:solidFill>
                <a:latin typeface="Arial"/>
                <a:cs typeface="Arial"/>
              </a:rPr>
              <a:t>and M </a:t>
            </a:r>
            <a:r>
              <a:rPr sz="2000" spc="-5" dirty="0">
                <a:solidFill>
                  <a:srgbClr val="46424D"/>
                </a:solidFill>
                <a:latin typeface="Arial"/>
                <a:cs typeface="Arial"/>
              </a:rPr>
              <a:t>is </a:t>
            </a:r>
            <a:r>
              <a:rPr sz="2000" dirty="0">
                <a:solidFill>
                  <a:srgbClr val="46424D"/>
                </a:solidFill>
                <a:latin typeface="Arial"/>
                <a:cs typeface="Arial"/>
              </a:rPr>
              <a:t>a multiplier  reflecting product, process and people</a:t>
            </a:r>
            <a:r>
              <a:rPr sz="2000" spc="-160" dirty="0">
                <a:solidFill>
                  <a:srgbClr val="46424D"/>
                </a:solidFill>
                <a:latin typeface="Arial"/>
                <a:cs typeface="Arial"/>
              </a:rPr>
              <a:t> </a:t>
            </a:r>
            <a:r>
              <a:rPr sz="2000" dirty="0">
                <a:solidFill>
                  <a:srgbClr val="46424D"/>
                </a:solidFill>
                <a:latin typeface="Arial"/>
                <a:cs typeface="Arial"/>
              </a:rPr>
              <a:t>attributes.</a:t>
            </a:r>
            <a:endParaRPr sz="2000" dirty="0">
              <a:latin typeface="Arial"/>
              <a:cs typeface="Arial"/>
            </a:endParaRPr>
          </a:p>
          <a:p>
            <a:pPr marL="355600" indent="-342900" algn="just">
              <a:lnSpc>
                <a:spcPts val="2735"/>
              </a:lnSpc>
              <a:spcBef>
                <a:spcPts val="875"/>
              </a:spcBef>
              <a:buFont typeface="Wingdings"/>
              <a:buChar char=""/>
              <a:tabLst>
                <a:tab pos="356235" algn="l"/>
              </a:tabLst>
            </a:pPr>
            <a:r>
              <a:rPr sz="2400" spc="-5" dirty="0">
                <a:solidFill>
                  <a:srgbClr val="46424D"/>
                </a:solidFill>
                <a:latin typeface="Arial"/>
                <a:cs typeface="Arial"/>
              </a:rPr>
              <a:t>The </a:t>
            </a:r>
            <a:r>
              <a:rPr sz="2400" dirty="0">
                <a:solidFill>
                  <a:srgbClr val="46424D"/>
                </a:solidFill>
                <a:latin typeface="Arial"/>
                <a:cs typeface="Arial"/>
              </a:rPr>
              <a:t>most </a:t>
            </a:r>
            <a:r>
              <a:rPr sz="2400" spc="-5" dirty="0">
                <a:solidFill>
                  <a:srgbClr val="46424D"/>
                </a:solidFill>
                <a:latin typeface="Arial"/>
                <a:cs typeface="Arial"/>
              </a:rPr>
              <a:t>commonly </a:t>
            </a:r>
            <a:r>
              <a:rPr sz="2400" dirty="0">
                <a:solidFill>
                  <a:srgbClr val="46424D"/>
                </a:solidFill>
                <a:latin typeface="Arial"/>
                <a:cs typeface="Arial"/>
              </a:rPr>
              <a:t>used </a:t>
            </a:r>
            <a:r>
              <a:rPr sz="2400" spc="-5" dirty="0">
                <a:solidFill>
                  <a:srgbClr val="46424D"/>
                </a:solidFill>
                <a:latin typeface="Arial"/>
                <a:cs typeface="Arial"/>
              </a:rPr>
              <a:t>product attribute </a:t>
            </a:r>
            <a:r>
              <a:rPr sz="2400" dirty="0">
                <a:solidFill>
                  <a:srgbClr val="46424D"/>
                </a:solidFill>
                <a:latin typeface="Arial"/>
                <a:cs typeface="Arial"/>
              </a:rPr>
              <a:t>for</a:t>
            </a:r>
            <a:r>
              <a:rPr sz="2400" spc="-5" dirty="0">
                <a:solidFill>
                  <a:srgbClr val="46424D"/>
                </a:solidFill>
                <a:latin typeface="Arial"/>
                <a:cs typeface="Arial"/>
              </a:rPr>
              <a:t> </a:t>
            </a:r>
            <a:r>
              <a:rPr sz="2400" dirty="0">
                <a:solidFill>
                  <a:srgbClr val="46424D"/>
                </a:solidFill>
                <a:latin typeface="Arial"/>
                <a:cs typeface="Arial"/>
              </a:rPr>
              <a:t>cost</a:t>
            </a:r>
            <a:endParaRPr sz="2400" dirty="0">
              <a:latin typeface="Arial"/>
              <a:cs typeface="Arial"/>
            </a:endParaRPr>
          </a:p>
          <a:p>
            <a:pPr marL="355600" algn="just">
              <a:lnSpc>
                <a:spcPts val="2735"/>
              </a:lnSpc>
            </a:pPr>
            <a:r>
              <a:rPr sz="2400" spc="-5" dirty="0">
                <a:solidFill>
                  <a:srgbClr val="46424D"/>
                </a:solidFill>
                <a:latin typeface="Arial"/>
                <a:cs typeface="Arial"/>
              </a:rPr>
              <a:t>estimation is code</a:t>
            </a:r>
            <a:r>
              <a:rPr sz="2400" spc="15" dirty="0">
                <a:solidFill>
                  <a:srgbClr val="46424D"/>
                </a:solidFill>
                <a:latin typeface="Arial"/>
                <a:cs typeface="Arial"/>
              </a:rPr>
              <a:t> </a:t>
            </a:r>
            <a:r>
              <a:rPr sz="2400" spc="-5" dirty="0">
                <a:solidFill>
                  <a:srgbClr val="46424D"/>
                </a:solidFill>
                <a:latin typeface="Arial"/>
                <a:cs typeface="Arial"/>
              </a:rPr>
              <a:t>size.</a:t>
            </a:r>
            <a:endParaRPr sz="2400" dirty="0">
              <a:latin typeface="Arial"/>
              <a:cs typeface="Arial"/>
            </a:endParaRPr>
          </a:p>
          <a:p>
            <a:pPr marL="355600" marR="163195" indent="-342900" algn="just">
              <a:lnSpc>
                <a:spcPts val="2590"/>
              </a:lnSpc>
              <a:spcBef>
                <a:spcPts val="1240"/>
              </a:spcBef>
              <a:buFont typeface="Wingdings"/>
              <a:buChar char=""/>
              <a:tabLst>
                <a:tab pos="356235" algn="l"/>
              </a:tabLst>
            </a:pPr>
            <a:r>
              <a:rPr sz="2400" dirty="0">
                <a:solidFill>
                  <a:srgbClr val="46424D"/>
                </a:solidFill>
                <a:latin typeface="Arial"/>
                <a:cs typeface="Arial"/>
              </a:rPr>
              <a:t>Most </a:t>
            </a:r>
            <a:r>
              <a:rPr sz="2400" spc="-5" dirty="0">
                <a:solidFill>
                  <a:srgbClr val="46424D"/>
                </a:solidFill>
                <a:latin typeface="Arial"/>
                <a:cs typeface="Arial"/>
              </a:rPr>
              <a:t>models are similar </a:t>
            </a:r>
            <a:r>
              <a:rPr sz="2400" dirty="0">
                <a:solidFill>
                  <a:srgbClr val="46424D"/>
                </a:solidFill>
                <a:latin typeface="Arial"/>
                <a:cs typeface="Arial"/>
              </a:rPr>
              <a:t>but they </a:t>
            </a:r>
            <a:r>
              <a:rPr sz="2400" spc="-5" dirty="0">
                <a:solidFill>
                  <a:srgbClr val="46424D"/>
                </a:solidFill>
                <a:latin typeface="Arial"/>
                <a:cs typeface="Arial"/>
              </a:rPr>
              <a:t>use </a:t>
            </a:r>
            <a:r>
              <a:rPr sz="2400" spc="-10" dirty="0">
                <a:solidFill>
                  <a:srgbClr val="46424D"/>
                </a:solidFill>
                <a:latin typeface="Arial"/>
                <a:cs typeface="Arial"/>
              </a:rPr>
              <a:t>different </a:t>
            </a:r>
            <a:r>
              <a:rPr sz="2400" spc="-40" dirty="0">
                <a:solidFill>
                  <a:srgbClr val="46424D"/>
                </a:solidFill>
                <a:latin typeface="Arial"/>
                <a:cs typeface="Arial"/>
              </a:rPr>
              <a:t>values </a:t>
            </a:r>
            <a:r>
              <a:rPr sz="2400" dirty="0">
                <a:solidFill>
                  <a:srgbClr val="46424D"/>
                </a:solidFill>
                <a:latin typeface="Arial"/>
                <a:cs typeface="Arial"/>
              </a:rPr>
              <a:t>for  A, B </a:t>
            </a:r>
            <a:r>
              <a:rPr sz="2400" spc="-5" dirty="0">
                <a:solidFill>
                  <a:srgbClr val="46424D"/>
                </a:solidFill>
                <a:latin typeface="Arial"/>
                <a:cs typeface="Arial"/>
              </a:rPr>
              <a:t>and</a:t>
            </a:r>
            <a:r>
              <a:rPr sz="2400" spc="-25" dirty="0">
                <a:solidFill>
                  <a:srgbClr val="46424D"/>
                </a:solidFill>
                <a:latin typeface="Arial"/>
                <a:cs typeface="Arial"/>
              </a:rPr>
              <a:t> </a:t>
            </a:r>
            <a:r>
              <a:rPr sz="2400" dirty="0">
                <a:solidFill>
                  <a:srgbClr val="46424D"/>
                </a:solidFill>
                <a:latin typeface="Arial"/>
                <a:cs typeface="Arial"/>
              </a:rPr>
              <a:t>M.</a:t>
            </a:r>
            <a:endParaRPr sz="2400" dirty="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0"/>
            <a:ext cx="5486400" cy="628377"/>
          </a:xfrm>
          <a:prstGeom prst="rect">
            <a:avLst/>
          </a:prstGeom>
        </p:spPr>
        <p:txBody>
          <a:bodyPr vert="horz" wrap="square" lIns="0" tIns="12700" rIns="0" bIns="0" rtlCol="0">
            <a:spAutoFit/>
          </a:bodyPr>
          <a:lstStyle/>
          <a:p>
            <a:pPr marL="12700">
              <a:lnSpc>
                <a:spcPct val="100000"/>
              </a:lnSpc>
              <a:spcBef>
                <a:spcPts val="100"/>
              </a:spcBef>
            </a:pPr>
            <a:r>
              <a:rPr sz="4000" spc="-5" dirty="0"/>
              <a:t>Estimation</a:t>
            </a:r>
            <a:r>
              <a:rPr sz="4000" spc="-45" dirty="0"/>
              <a:t> </a:t>
            </a:r>
            <a:r>
              <a:rPr sz="4000" spc="-5" dirty="0"/>
              <a:t>accuracy</a:t>
            </a:r>
          </a:p>
        </p:txBody>
      </p:sp>
      <p:sp>
        <p:nvSpPr>
          <p:cNvPr id="5" name="object 5"/>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6" name="object 6"/>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7</a:t>
            </a:fld>
            <a:endParaRPr spc="-25" dirty="0"/>
          </a:p>
        </p:txBody>
      </p:sp>
      <p:sp>
        <p:nvSpPr>
          <p:cNvPr id="3" name="object 3"/>
          <p:cNvSpPr txBox="1"/>
          <p:nvPr/>
        </p:nvSpPr>
        <p:spPr>
          <a:xfrm>
            <a:off x="76200" y="1588973"/>
            <a:ext cx="8915400" cy="3088025"/>
          </a:xfrm>
          <a:prstGeom prst="rect">
            <a:avLst/>
          </a:prstGeom>
        </p:spPr>
        <p:txBody>
          <a:bodyPr vert="horz" wrap="square" lIns="0" tIns="12700" rIns="0" bIns="0" rtlCol="0">
            <a:spAutoFit/>
          </a:bodyPr>
          <a:lstStyle/>
          <a:p>
            <a:pPr marL="355600" indent="-342900">
              <a:lnSpc>
                <a:spcPts val="2735"/>
              </a:lnSpc>
              <a:spcBef>
                <a:spcPts val="100"/>
              </a:spcBef>
              <a:buFont typeface="Wingdings"/>
              <a:buChar char=""/>
              <a:tabLst>
                <a:tab pos="356235" algn="l"/>
              </a:tabLst>
            </a:pPr>
            <a:r>
              <a:rPr sz="2400" spc="-5" dirty="0">
                <a:solidFill>
                  <a:srgbClr val="46424D"/>
                </a:solidFill>
                <a:latin typeface="Arial"/>
                <a:cs typeface="Arial"/>
              </a:rPr>
              <a:t>The size </a:t>
            </a:r>
            <a:r>
              <a:rPr sz="2400" dirty="0">
                <a:solidFill>
                  <a:srgbClr val="46424D"/>
                </a:solidFill>
                <a:latin typeface="Arial"/>
                <a:cs typeface="Arial"/>
              </a:rPr>
              <a:t>of a </a:t>
            </a:r>
            <a:r>
              <a:rPr sz="2400" spc="-5" dirty="0">
                <a:solidFill>
                  <a:srgbClr val="46424D"/>
                </a:solidFill>
                <a:latin typeface="Arial"/>
                <a:cs typeface="Arial"/>
              </a:rPr>
              <a:t>software </a:t>
            </a:r>
            <a:r>
              <a:rPr sz="2400" dirty="0">
                <a:solidFill>
                  <a:srgbClr val="46424D"/>
                </a:solidFill>
                <a:latin typeface="Arial"/>
                <a:cs typeface="Arial"/>
              </a:rPr>
              <a:t>system can </a:t>
            </a:r>
            <a:r>
              <a:rPr sz="2400" spc="-5" dirty="0">
                <a:solidFill>
                  <a:srgbClr val="46424D"/>
                </a:solidFill>
                <a:latin typeface="Arial"/>
                <a:cs typeface="Arial"/>
              </a:rPr>
              <a:t>only </a:t>
            </a:r>
            <a:r>
              <a:rPr sz="2400" dirty="0">
                <a:solidFill>
                  <a:srgbClr val="46424D"/>
                </a:solidFill>
                <a:latin typeface="Arial"/>
                <a:cs typeface="Arial"/>
              </a:rPr>
              <a:t>be</a:t>
            </a:r>
            <a:r>
              <a:rPr sz="2400" spc="-20" dirty="0">
                <a:solidFill>
                  <a:srgbClr val="46424D"/>
                </a:solidFill>
                <a:latin typeface="Arial"/>
                <a:cs typeface="Arial"/>
              </a:rPr>
              <a:t> </a:t>
            </a:r>
            <a:r>
              <a:rPr sz="2400" spc="-5" dirty="0">
                <a:solidFill>
                  <a:srgbClr val="46424D"/>
                </a:solidFill>
                <a:latin typeface="Arial"/>
                <a:cs typeface="Arial"/>
              </a:rPr>
              <a:t>known</a:t>
            </a:r>
            <a:endParaRPr sz="2400" dirty="0">
              <a:latin typeface="Arial"/>
              <a:cs typeface="Arial"/>
            </a:endParaRPr>
          </a:p>
          <a:p>
            <a:pPr marL="355600">
              <a:lnSpc>
                <a:spcPts val="2735"/>
              </a:lnSpc>
            </a:pPr>
            <a:r>
              <a:rPr sz="2400" spc="-5" dirty="0">
                <a:solidFill>
                  <a:srgbClr val="46424D"/>
                </a:solidFill>
                <a:latin typeface="Arial"/>
                <a:cs typeface="Arial"/>
              </a:rPr>
              <a:t>accurately when </a:t>
            </a:r>
            <a:r>
              <a:rPr sz="2400" dirty="0">
                <a:solidFill>
                  <a:srgbClr val="46424D"/>
                </a:solidFill>
                <a:latin typeface="Arial"/>
                <a:cs typeface="Arial"/>
              </a:rPr>
              <a:t>it </a:t>
            </a:r>
            <a:r>
              <a:rPr sz="2400" spc="-5" dirty="0">
                <a:solidFill>
                  <a:srgbClr val="46424D"/>
                </a:solidFill>
                <a:latin typeface="Arial"/>
                <a:cs typeface="Arial"/>
              </a:rPr>
              <a:t>is</a:t>
            </a:r>
            <a:r>
              <a:rPr sz="2400" spc="20" dirty="0">
                <a:solidFill>
                  <a:srgbClr val="46424D"/>
                </a:solidFill>
                <a:latin typeface="Arial"/>
                <a:cs typeface="Arial"/>
              </a:rPr>
              <a:t> </a:t>
            </a:r>
            <a:r>
              <a:rPr sz="2400" spc="-5" dirty="0">
                <a:solidFill>
                  <a:srgbClr val="46424D"/>
                </a:solidFill>
                <a:latin typeface="Arial"/>
                <a:cs typeface="Arial"/>
              </a:rPr>
              <a:t>finished.</a:t>
            </a:r>
            <a:endParaRPr sz="2400" dirty="0">
              <a:latin typeface="Arial"/>
              <a:cs typeface="Arial"/>
            </a:endParaRPr>
          </a:p>
          <a:p>
            <a:pPr marL="355600" indent="-342900">
              <a:lnSpc>
                <a:spcPct val="100000"/>
              </a:lnSpc>
              <a:spcBef>
                <a:spcPts val="915"/>
              </a:spcBef>
              <a:buFont typeface="Wingdings"/>
              <a:buChar char=""/>
              <a:tabLst>
                <a:tab pos="356235" algn="l"/>
              </a:tabLst>
            </a:pPr>
            <a:r>
              <a:rPr sz="2400" spc="-5" dirty="0">
                <a:solidFill>
                  <a:srgbClr val="46424D"/>
                </a:solidFill>
                <a:latin typeface="Arial"/>
                <a:cs typeface="Arial"/>
              </a:rPr>
              <a:t>Several </a:t>
            </a:r>
            <a:r>
              <a:rPr sz="2400" dirty="0">
                <a:solidFill>
                  <a:srgbClr val="46424D"/>
                </a:solidFill>
                <a:latin typeface="Arial"/>
                <a:cs typeface="Arial"/>
              </a:rPr>
              <a:t>factors </a:t>
            </a:r>
            <a:r>
              <a:rPr sz="2400" spc="-5" dirty="0">
                <a:solidFill>
                  <a:srgbClr val="46424D"/>
                </a:solidFill>
                <a:latin typeface="Arial"/>
                <a:cs typeface="Arial"/>
              </a:rPr>
              <a:t>influence </a:t>
            </a:r>
            <a:r>
              <a:rPr sz="2400" dirty="0">
                <a:solidFill>
                  <a:srgbClr val="46424D"/>
                </a:solidFill>
                <a:latin typeface="Arial"/>
                <a:cs typeface="Arial"/>
              </a:rPr>
              <a:t>the </a:t>
            </a:r>
            <a:r>
              <a:rPr sz="2400" spc="-5" dirty="0">
                <a:solidFill>
                  <a:srgbClr val="46424D"/>
                </a:solidFill>
                <a:latin typeface="Arial"/>
                <a:cs typeface="Arial"/>
              </a:rPr>
              <a:t>final</a:t>
            </a:r>
            <a:r>
              <a:rPr sz="2400" spc="40" dirty="0">
                <a:solidFill>
                  <a:srgbClr val="46424D"/>
                </a:solidFill>
                <a:latin typeface="Arial"/>
                <a:cs typeface="Arial"/>
              </a:rPr>
              <a:t> </a:t>
            </a:r>
            <a:r>
              <a:rPr sz="2400" spc="-5" dirty="0">
                <a:solidFill>
                  <a:srgbClr val="46424D"/>
                </a:solidFill>
                <a:latin typeface="Arial"/>
                <a:cs typeface="Arial"/>
              </a:rPr>
              <a:t>size</a:t>
            </a:r>
            <a:endParaRPr sz="2400" dirty="0">
              <a:latin typeface="Arial"/>
              <a:cs typeface="Arial"/>
            </a:endParaRPr>
          </a:p>
          <a:p>
            <a:pPr marL="756285" lvl="1" indent="-286385">
              <a:lnSpc>
                <a:spcPct val="100000"/>
              </a:lnSpc>
              <a:spcBef>
                <a:spcPts val="660"/>
              </a:spcBef>
              <a:buFont typeface="Wingdings"/>
              <a:buChar char=""/>
              <a:tabLst>
                <a:tab pos="756285" algn="l"/>
                <a:tab pos="756920" algn="l"/>
              </a:tabLst>
            </a:pPr>
            <a:r>
              <a:rPr sz="2000" spc="5" dirty="0">
                <a:solidFill>
                  <a:srgbClr val="46424D"/>
                </a:solidFill>
                <a:latin typeface="Arial"/>
                <a:cs typeface="Arial"/>
              </a:rPr>
              <a:t>Use </a:t>
            </a:r>
            <a:r>
              <a:rPr sz="2000" dirty="0">
                <a:solidFill>
                  <a:srgbClr val="46424D"/>
                </a:solidFill>
                <a:latin typeface="Arial"/>
                <a:cs typeface="Arial"/>
              </a:rPr>
              <a:t>of reused systems and</a:t>
            </a:r>
            <a:r>
              <a:rPr sz="2000" spc="-114" dirty="0">
                <a:solidFill>
                  <a:srgbClr val="46424D"/>
                </a:solidFill>
                <a:latin typeface="Arial"/>
                <a:cs typeface="Arial"/>
              </a:rPr>
              <a:t> </a:t>
            </a:r>
            <a:r>
              <a:rPr sz="2000" dirty="0">
                <a:solidFill>
                  <a:srgbClr val="46424D"/>
                </a:solidFill>
                <a:latin typeface="Arial"/>
                <a:cs typeface="Arial"/>
              </a:rPr>
              <a:t>components;</a:t>
            </a:r>
            <a:endParaRPr sz="2000" dirty="0">
              <a:latin typeface="Arial"/>
              <a:cs typeface="Arial"/>
            </a:endParaRPr>
          </a:p>
          <a:p>
            <a:pPr marL="756285" lvl="1" indent="-286385">
              <a:lnSpc>
                <a:spcPct val="100000"/>
              </a:lnSpc>
              <a:spcBef>
                <a:spcPts val="360"/>
              </a:spcBef>
              <a:buFont typeface="Wingdings"/>
              <a:buChar char=""/>
              <a:tabLst>
                <a:tab pos="756285" algn="l"/>
                <a:tab pos="756920" algn="l"/>
              </a:tabLst>
            </a:pPr>
            <a:r>
              <a:rPr sz="2000" dirty="0">
                <a:solidFill>
                  <a:srgbClr val="46424D"/>
                </a:solidFill>
                <a:latin typeface="Arial"/>
                <a:cs typeface="Arial"/>
              </a:rPr>
              <a:t>Programming</a:t>
            </a:r>
            <a:r>
              <a:rPr sz="2000" spc="-45" dirty="0">
                <a:solidFill>
                  <a:srgbClr val="46424D"/>
                </a:solidFill>
                <a:latin typeface="Arial"/>
                <a:cs typeface="Arial"/>
              </a:rPr>
              <a:t> </a:t>
            </a:r>
            <a:r>
              <a:rPr sz="2000" dirty="0">
                <a:solidFill>
                  <a:srgbClr val="46424D"/>
                </a:solidFill>
                <a:latin typeface="Arial"/>
                <a:cs typeface="Arial"/>
              </a:rPr>
              <a:t>language;</a:t>
            </a:r>
            <a:endParaRPr sz="2000" dirty="0">
              <a:latin typeface="Arial"/>
              <a:cs typeface="Arial"/>
            </a:endParaRPr>
          </a:p>
          <a:p>
            <a:pPr marL="756285" lvl="1" indent="-286385">
              <a:lnSpc>
                <a:spcPct val="100000"/>
              </a:lnSpc>
              <a:spcBef>
                <a:spcPts val="365"/>
              </a:spcBef>
              <a:buFont typeface="Wingdings"/>
              <a:buChar char=""/>
              <a:tabLst>
                <a:tab pos="756285" algn="l"/>
                <a:tab pos="756920" algn="l"/>
              </a:tabLst>
            </a:pPr>
            <a:r>
              <a:rPr sz="2000" dirty="0">
                <a:solidFill>
                  <a:srgbClr val="46424D"/>
                </a:solidFill>
                <a:latin typeface="Arial"/>
                <a:cs typeface="Arial"/>
              </a:rPr>
              <a:t>Distribution of</a:t>
            </a:r>
            <a:r>
              <a:rPr sz="2000" spc="-45" dirty="0">
                <a:solidFill>
                  <a:srgbClr val="46424D"/>
                </a:solidFill>
                <a:latin typeface="Arial"/>
                <a:cs typeface="Arial"/>
              </a:rPr>
              <a:t> </a:t>
            </a:r>
            <a:r>
              <a:rPr sz="2000" dirty="0">
                <a:solidFill>
                  <a:srgbClr val="46424D"/>
                </a:solidFill>
                <a:latin typeface="Arial"/>
                <a:cs typeface="Arial"/>
              </a:rPr>
              <a:t>system.</a:t>
            </a:r>
            <a:endParaRPr sz="2000" dirty="0">
              <a:latin typeface="Arial"/>
              <a:cs typeface="Arial"/>
            </a:endParaRPr>
          </a:p>
          <a:p>
            <a:pPr marL="355600" marR="253365" indent="-342900">
              <a:lnSpc>
                <a:spcPts val="2590"/>
              </a:lnSpc>
              <a:spcBef>
                <a:spcPts val="935"/>
              </a:spcBef>
              <a:buFont typeface="Wingdings"/>
              <a:buChar char=""/>
              <a:tabLst>
                <a:tab pos="356235" algn="l"/>
              </a:tabLst>
            </a:pPr>
            <a:r>
              <a:rPr sz="2400" dirty="0">
                <a:solidFill>
                  <a:srgbClr val="46424D"/>
                </a:solidFill>
                <a:latin typeface="Arial"/>
                <a:cs typeface="Arial"/>
              </a:rPr>
              <a:t>As the </a:t>
            </a:r>
            <a:r>
              <a:rPr sz="2400" spc="-5" dirty="0">
                <a:solidFill>
                  <a:srgbClr val="46424D"/>
                </a:solidFill>
                <a:latin typeface="Arial"/>
                <a:cs typeface="Arial"/>
              </a:rPr>
              <a:t>development process progresses then the</a:t>
            </a:r>
            <a:r>
              <a:rPr lang="en-US" sz="2400" spc="-5" dirty="0">
                <a:solidFill>
                  <a:srgbClr val="46424D"/>
                </a:solidFill>
                <a:latin typeface="Arial"/>
                <a:cs typeface="Arial"/>
              </a:rPr>
              <a:t> size</a:t>
            </a:r>
            <a:r>
              <a:rPr sz="2400" spc="-585" dirty="0">
                <a:solidFill>
                  <a:srgbClr val="46424D"/>
                </a:solidFill>
                <a:latin typeface="Arial"/>
                <a:cs typeface="Arial"/>
              </a:rPr>
              <a:t> </a:t>
            </a:r>
            <a:r>
              <a:rPr sz="2400" spc="-5" dirty="0">
                <a:solidFill>
                  <a:srgbClr val="46424D"/>
                </a:solidFill>
                <a:latin typeface="Arial"/>
                <a:cs typeface="Arial"/>
              </a:rPr>
              <a:t>estimate becomes more</a:t>
            </a:r>
            <a:r>
              <a:rPr sz="2400" spc="15" dirty="0">
                <a:solidFill>
                  <a:srgbClr val="46424D"/>
                </a:solidFill>
                <a:latin typeface="Arial"/>
                <a:cs typeface="Arial"/>
              </a:rPr>
              <a:t> </a:t>
            </a:r>
            <a:r>
              <a:rPr sz="2400" dirty="0">
                <a:solidFill>
                  <a:srgbClr val="46424D"/>
                </a:solidFill>
                <a:latin typeface="Arial"/>
                <a:cs typeface="Arial"/>
              </a:rPr>
              <a:t>accurate.</a:t>
            </a:r>
            <a:endParaRPr sz="2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200" y="838200"/>
            <a:ext cx="8839199" cy="4783361"/>
          </a:xfrm>
          <a:prstGeom prst="rect">
            <a:avLst/>
          </a:prstGeom>
        </p:spPr>
        <p:txBody>
          <a:bodyPr vert="horz" wrap="square" lIns="0" tIns="12700" rIns="0" bIns="0" rtlCol="0">
            <a:spAutoFit/>
          </a:bodyPr>
          <a:lstStyle/>
          <a:p>
            <a:pPr marL="12700" algn="just">
              <a:lnSpc>
                <a:spcPct val="100000"/>
              </a:lnSpc>
              <a:spcBef>
                <a:spcPts val="100"/>
              </a:spcBef>
            </a:pPr>
            <a:r>
              <a:rPr sz="3200" b="1" spc="-5" dirty="0">
                <a:solidFill>
                  <a:srgbClr val="46424D"/>
                </a:solidFill>
                <a:latin typeface="Arial"/>
                <a:cs typeface="Arial"/>
              </a:rPr>
              <a:t>Effectiveness </a:t>
            </a:r>
            <a:r>
              <a:rPr sz="3200" b="1" dirty="0">
                <a:solidFill>
                  <a:srgbClr val="46424D"/>
                </a:solidFill>
                <a:latin typeface="Arial"/>
                <a:cs typeface="Arial"/>
              </a:rPr>
              <a:t>of </a:t>
            </a:r>
            <a:r>
              <a:rPr sz="3200" b="1" spc="-5" dirty="0">
                <a:solidFill>
                  <a:srgbClr val="46424D"/>
                </a:solidFill>
                <a:latin typeface="Arial"/>
                <a:cs typeface="Arial"/>
              </a:rPr>
              <a:t>algorithmic</a:t>
            </a:r>
            <a:r>
              <a:rPr sz="3200" b="1" spc="-20" dirty="0">
                <a:solidFill>
                  <a:srgbClr val="46424D"/>
                </a:solidFill>
                <a:latin typeface="Arial"/>
                <a:cs typeface="Arial"/>
              </a:rPr>
              <a:t> </a:t>
            </a:r>
            <a:r>
              <a:rPr sz="3200" b="1" spc="-5" dirty="0">
                <a:solidFill>
                  <a:srgbClr val="46424D"/>
                </a:solidFill>
                <a:latin typeface="Arial"/>
                <a:cs typeface="Arial"/>
              </a:rPr>
              <a:t>models</a:t>
            </a:r>
            <a:endParaRPr sz="3200" dirty="0">
              <a:latin typeface="Arial"/>
              <a:cs typeface="Arial"/>
            </a:endParaRPr>
          </a:p>
          <a:p>
            <a:pPr algn="just">
              <a:lnSpc>
                <a:spcPct val="100000"/>
              </a:lnSpc>
            </a:pPr>
            <a:endParaRPr sz="2700" dirty="0">
              <a:latin typeface="Times New Roman"/>
              <a:cs typeface="Times New Roman"/>
            </a:endParaRPr>
          </a:p>
          <a:p>
            <a:pPr marL="355600" marR="95250" indent="-342900" algn="just">
              <a:lnSpc>
                <a:spcPct val="100000"/>
              </a:lnSpc>
              <a:spcBef>
                <a:spcPts val="1750"/>
              </a:spcBef>
              <a:buFont typeface="Wingdings"/>
              <a:buChar char=""/>
              <a:tabLst>
                <a:tab pos="356235" algn="l"/>
              </a:tabLst>
            </a:pPr>
            <a:r>
              <a:rPr sz="2400" spc="-5" dirty="0">
                <a:solidFill>
                  <a:srgbClr val="46424D"/>
                </a:solidFill>
                <a:latin typeface="Arial"/>
                <a:cs typeface="Arial"/>
              </a:rPr>
              <a:t>Algorithmic </a:t>
            </a:r>
            <a:r>
              <a:rPr sz="2400" dirty="0">
                <a:solidFill>
                  <a:srgbClr val="46424D"/>
                </a:solidFill>
                <a:latin typeface="Arial"/>
                <a:cs typeface="Arial"/>
              </a:rPr>
              <a:t>cost </a:t>
            </a:r>
            <a:r>
              <a:rPr sz="2400" spc="-5" dirty="0">
                <a:solidFill>
                  <a:srgbClr val="46424D"/>
                </a:solidFill>
                <a:latin typeface="Arial"/>
                <a:cs typeface="Arial"/>
              </a:rPr>
              <a:t>models </a:t>
            </a:r>
            <a:r>
              <a:rPr sz="2400" dirty="0">
                <a:solidFill>
                  <a:srgbClr val="46424D"/>
                </a:solidFill>
                <a:latin typeface="Arial"/>
                <a:cs typeface="Arial"/>
              </a:rPr>
              <a:t>are a systematic </a:t>
            </a:r>
            <a:r>
              <a:rPr sz="2400" spc="-5" dirty="0">
                <a:solidFill>
                  <a:srgbClr val="46424D"/>
                </a:solidFill>
                <a:latin typeface="Arial"/>
                <a:cs typeface="Arial"/>
              </a:rPr>
              <a:t>way </a:t>
            </a:r>
            <a:r>
              <a:rPr sz="2400" dirty="0">
                <a:solidFill>
                  <a:srgbClr val="46424D"/>
                </a:solidFill>
                <a:latin typeface="Arial"/>
                <a:cs typeface="Arial"/>
              </a:rPr>
              <a:t>to  </a:t>
            </a:r>
            <a:r>
              <a:rPr sz="2400" spc="-5" dirty="0">
                <a:solidFill>
                  <a:srgbClr val="46424D"/>
                </a:solidFill>
                <a:latin typeface="Arial"/>
                <a:cs typeface="Arial"/>
              </a:rPr>
              <a:t>estimate the </a:t>
            </a:r>
            <a:r>
              <a:rPr sz="2400" spc="-10" dirty="0">
                <a:solidFill>
                  <a:srgbClr val="46424D"/>
                </a:solidFill>
                <a:latin typeface="Arial"/>
                <a:cs typeface="Arial"/>
              </a:rPr>
              <a:t>effort </a:t>
            </a:r>
            <a:r>
              <a:rPr sz="2400" spc="-5" dirty="0">
                <a:solidFill>
                  <a:srgbClr val="46424D"/>
                </a:solidFill>
                <a:latin typeface="Arial"/>
                <a:cs typeface="Arial"/>
              </a:rPr>
              <a:t>required </a:t>
            </a:r>
            <a:r>
              <a:rPr sz="2400" dirty="0">
                <a:solidFill>
                  <a:srgbClr val="46424D"/>
                </a:solidFill>
                <a:latin typeface="Arial"/>
                <a:cs typeface="Arial"/>
              </a:rPr>
              <a:t>to </a:t>
            </a:r>
            <a:r>
              <a:rPr sz="2400" spc="-5" dirty="0">
                <a:solidFill>
                  <a:srgbClr val="46424D"/>
                </a:solidFill>
                <a:latin typeface="Arial"/>
                <a:cs typeface="Arial"/>
              </a:rPr>
              <a:t>develop a </a:t>
            </a:r>
            <a:r>
              <a:rPr sz="2400" dirty="0">
                <a:solidFill>
                  <a:srgbClr val="46424D"/>
                </a:solidFill>
                <a:latin typeface="Arial"/>
                <a:cs typeface="Arial"/>
              </a:rPr>
              <a:t>system.  </a:t>
            </a:r>
            <a:r>
              <a:rPr sz="2400" spc="-20" dirty="0">
                <a:solidFill>
                  <a:srgbClr val="46424D"/>
                </a:solidFill>
                <a:latin typeface="Arial"/>
                <a:cs typeface="Arial"/>
              </a:rPr>
              <a:t>However, </a:t>
            </a:r>
            <a:r>
              <a:rPr sz="2400" spc="-5" dirty="0">
                <a:solidFill>
                  <a:srgbClr val="46424D"/>
                </a:solidFill>
                <a:latin typeface="Arial"/>
                <a:cs typeface="Arial"/>
              </a:rPr>
              <a:t>these models are complex and </a:t>
            </a:r>
            <a:r>
              <a:rPr sz="2400" spc="-10" dirty="0">
                <a:solidFill>
                  <a:srgbClr val="46424D"/>
                </a:solidFill>
                <a:latin typeface="Arial"/>
                <a:cs typeface="Arial"/>
              </a:rPr>
              <a:t>difficult </a:t>
            </a:r>
            <a:r>
              <a:rPr sz="2400" dirty="0">
                <a:solidFill>
                  <a:srgbClr val="46424D"/>
                </a:solidFill>
                <a:latin typeface="Arial"/>
                <a:cs typeface="Arial"/>
              </a:rPr>
              <a:t>to</a:t>
            </a:r>
            <a:r>
              <a:rPr sz="2400" spc="140" dirty="0">
                <a:solidFill>
                  <a:srgbClr val="46424D"/>
                </a:solidFill>
                <a:latin typeface="Arial"/>
                <a:cs typeface="Arial"/>
              </a:rPr>
              <a:t> </a:t>
            </a:r>
            <a:r>
              <a:rPr sz="2400" spc="-5" dirty="0">
                <a:solidFill>
                  <a:srgbClr val="46424D"/>
                </a:solidFill>
                <a:latin typeface="Arial"/>
                <a:cs typeface="Arial"/>
              </a:rPr>
              <a:t>use.</a:t>
            </a:r>
            <a:endParaRPr sz="2400" dirty="0">
              <a:latin typeface="Arial"/>
              <a:cs typeface="Arial"/>
            </a:endParaRPr>
          </a:p>
          <a:p>
            <a:pPr marL="355600" marR="392430" indent="-342900" algn="just">
              <a:lnSpc>
                <a:spcPct val="100000"/>
              </a:lnSpc>
              <a:spcBef>
                <a:spcPts val="1205"/>
              </a:spcBef>
              <a:buFont typeface="Wingdings"/>
              <a:buChar char=""/>
              <a:tabLst>
                <a:tab pos="356235" algn="l"/>
              </a:tabLst>
            </a:pPr>
            <a:r>
              <a:rPr sz="2400" spc="-5" dirty="0">
                <a:solidFill>
                  <a:srgbClr val="46424D"/>
                </a:solidFill>
                <a:latin typeface="Arial"/>
                <a:cs typeface="Arial"/>
              </a:rPr>
              <a:t>There </a:t>
            </a:r>
            <a:r>
              <a:rPr sz="2400" dirty="0">
                <a:solidFill>
                  <a:srgbClr val="46424D"/>
                </a:solidFill>
                <a:latin typeface="Arial"/>
                <a:cs typeface="Arial"/>
              </a:rPr>
              <a:t>are </a:t>
            </a:r>
            <a:r>
              <a:rPr sz="2400" spc="-5" dirty="0">
                <a:solidFill>
                  <a:srgbClr val="46424D"/>
                </a:solidFill>
                <a:latin typeface="Arial"/>
                <a:cs typeface="Arial"/>
              </a:rPr>
              <a:t>many attributes and considerable</a:t>
            </a:r>
            <a:r>
              <a:rPr lang="en-US" sz="2400" spc="-5" dirty="0">
                <a:solidFill>
                  <a:srgbClr val="46424D"/>
                </a:solidFill>
                <a:latin typeface="Arial"/>
                <a:cs typeface="Arial"/>
              </a:rPr>
              <a:t> scope </a:t>
            </a:r>
            <a:r>
              <a:rPr sz="2400" dirty="0">
                <a:solidFill>
                  <a:srgbClr val="46424D"/>
                </a:solidFill>
                <a:latin typeface="Arial"/>
                <a:cs typeface="Arial"/>
              </a:rPr>
              <a:t>for  </a:t>
            </a:r>
            <a:r>
              <a:rPr sz="2400" spc="-5" dirty="0">
                <a:solidFill>
                  <a:srgbClr val="46424D"/>
                </a:solidFill>
                <a:latin typeface="Arial"/>
                <a:cs typeface="Arial"/>
              </a:rPr>
              <a:t>uncertainty </a:t>
            </a:r>
            <a:r>
              <a:rPr sz="2400" dirty="0">
                <a:solidFill>
                  <a:srgbClr val="46424D"/>
                </a:solidFill>
                <a:latin typeface="Arial"/>
                <a:cs typeface="Arial"/>
              </a:rPr>
              <a:t>in </a:t>
            </a:r>
            <a:r>
              <a:rPr sz="2400" spc="-5" dirty="0">
                <a:solidFill>
                  <a:srgbClr val="46424D"/>
                </a:solidFill>
                <a:latin typeface="Arial"/>
                <a:cs typeface="Arial"/>
              </a:rPr>
              <a:t>estimating their</a:t>
            </a:r>
            <a:r>
              <a:rPr sz="2400" spc="25" dirty="0">
                <a:solidFill>
                  <a:srgbClr val="46424D"/>
                </a:solidFill>
                <a:latin typeface="Arial"/>
                <a:cs typeface="Arial"/>
              </a:rPr>
              <a:t> </a:t>
            </a:r>
            <a:r>
              <a:rPr sz="2400" spc="-5" dirty="0">
                <a:solidFill>
                  <a:srgbClr val="46424D"/>
                </a:solidFill>
                <a:latin typeface="Arial"/>
                <a:cs typeface="Arial"/>
              </a:rPr>
              <a:t>values.</a:t>
            </a:r>
            <a:endParaRPr sz="2400" dirty="0">
              <a:latin typeface="Arial"/>
              <a:cs typeface="Arial"/>
            </a:endParaRPr>
          </a:p>
          <a:p>
            <a:pPr marL="355600" marR="5080" indent="-342900" algn="just">
              <a:lnSpc>
                <a:spcPct val="100000"/>
              </a:lnSpc>
              <a:spcBef>
                <a:spcPts val="1200"/>
              </a:spcBef>
              <a:buFont typeface="Wingdings"/>
              <a:buChar char=""/>
              <a:tabLst>
                <a:tab pos="356235" algn="l"/>
              </a:tabLst>
            </a:pPr>
            <a:r>
              <a:rPr sz="2400" spc="-5" dirty="0">
                <a:solidFill>
                  <a:srgbClr val="46424D"/>
                </a:solidFill>
                <a:latin typeface="Arial"/>
                <a:cs typeface="Arial"/>
              </a:rPr>
              <a:t>This complexity means </a:t>
            </a:r>
            <a:r>
              <a:rPr sz="2400" dirty="0">
                <a:solidFill>
                  <a:srgbClr val="46424D"/>
                </a:solidFill>
                <a:latin typeface="Arial"/>
                <a:cs typeface="Arial"/>
              </a:rPr>
              <a:t>that the </a:t>
            </a:r>
            <a:r>
              <a:rPr sz="2400" spc="-5" dirty="0">
                <a:solidFill>
                  <a:srgbClr val="46424D"/>
                </a:solidFill>
                <a:latin typeface="Arial"/>
                <a:cs typeface="Arial"/>
              </a:rPr>
              <a:t>practical application</a:t>
            </a:r>
            <a:r>
              <a:rPr lang="en-US" sz="2400" spc="-5" dirty="0">
                <a:solidFill>
                  <a:srgbClr val="46424D"/>
                </a:solidFill>
                <a:latin typeface="Arial"/>
                <a:cs typeface="Arial"/>
              </a:rPr>
              <a:t> of</a:t>
            </a:r>
            <a:r>
              <a:rPr sz="2400" spc="-935" dirty="0">
                <a:solidFill>
                  <a:srgbClr val="46424D"/>
                </a:solidFill>
                <a:latin typeface="Arial"/>
                <a:cs typeface="Arial"/>
              </a:rPr>
              <a:t> </a:t>
            </a:r>
            <a:r>
              <a:rPr sz="2400" spc="-555" dirty="0">
                <a:solidFill>
                  <a:srgbClr val="46424D"/>
                </a:solidFill>
                <a:latin typeface="Arial"/>
                <a:cs typeface="Arial"/>
              </a:rPr>
              <a:t> </a:t>
            </a:r>
            <a:r>
              <a:rPr sz="2400" spc="-5" dirty="0">
                <a:solidFill>
                  <a:srgbClr val="46424D"/>
                </a:solidFill>
                <a:latin typeface="Arial"/>
                <a:cs typeface="Arial"/>
              </a:rPr>
              <a:t>algorithmic </a:t>
            </a:r>
            <a:r>
              <a:rPr sz="2400" dirty="0">
                <a:solidFill>
                  <a:srgbClr val="46424D"/>
                </a:solidFill>
                <a:latin typeface="Arial"/>
                <a:cs typeface="Arial"/>
              </a:rPr>
              <a:t>cost </a:t>
            </a:r>
            <a:r>
              <a:rPr sz="2400" spc="-5" dirty="0">
                <a:solidFill>
                  <a:srgbClr val="46424D"/>
                </a:solidFill>
                <a:latin typeface="Arial"/>
                <a:cs typeface="Arial"/>
              </a:rPr>
              <a:t>modeling has been limited </a:t>
            </a:r>
            <a:r>
              <a:rPr sz="2400" dirty="0">
                <a:solidFill>
                  <a:srgbClr val="46424D"/>
                </a:solidFill>
                <a:latin typeface="Arial"/>
                <a:cs typeface="Arial"/>
              </a:rPr>
              <a:t>to </a:t>
            </a:r>
            <a:r>
              <a:rPr sz="2400" spc="-5" dirty="0">
                <a:solidFill>
                  <a:srgbClr val="46424D"/>
                </a:solidFill>
                <a:latin typeface="Arial"/>
                <a:cs typeface="Arial"/>
              </a:rPr>
              <a:t>a relatively  small number </a:t>
            </a:r>
            <a:r>
              <a:rPr sz="2400" dirty="0">
                <a:solidFill>
                  <a:srgbClr val="46424D"/>
                </a:solidFill>
                <a:latin typeface="Arial"/>
                <a:cs typeface="Arial"/>
              </a:rPr>
              <a:t>of </a:t>
            </a:r>
            <a:r>
              <a:rPr sz="2400" spc="-5" dirty="0">
                <a:solidFill>
                  <a:srgbClr val="46424D"/>
                </a:solidFill>
                <a:latin typeface="Arial"/>
                <a:cs typeface="Arial"/>
              </a:rPr>
              <a:t>large companies, </a:t>
            </a:r>
            <a:r>
              <a:rPr sz="2400" dirty="0">
                <a:solidFill>
                  <a:srgbClr val="46424D"/>
                </a:solidFill>
                <a:latin typeface="Arial"/>
                <a:cs typeface="Arial"/>
              </a:rPr>
              <a:t>mostly </a:t>
            </a:r>
            <a:r>
              <a:rPr sz="2400" spc="-5" dirty="0">
                <a:solidFill>
                  <a:srgbClr val="46424D"/>
                </a:solidFill>
                <a:latin typeface="Arial"/>
                <a:cs typeface="Arial"/>
              </a:rPr>
              <a:t>working </a:t>
            </a:r>
            <a:r>
              <a:rPr sz="2400" dirty="0">
                <a:solidFill>
                  <a:srgbClr val="46424D"/>
                </a:solidFill>
                <a:latin typeface="Arial"/>
                <a:cs typeface="Arial"/>
              </a:rPr>
              <a:t>in  </a:t>
            </a:r>
            <a:r>
              <a:rPr sz="2400" spc="-5" dirty="0">
                <a:solidFill>
                  <a:srgbClr val="46424D"/>
                </a:solidFill>
                <a:latin typeface="Arial"/>
                <a:cs typeface="Arial"/>
              </a:rPr>
              <a:t>defense and aerospace </a:t>
            </a:r>
            <a:r>
              <a:rPr sz="2400" dirty="0">
                <a:solidFill>
                  <a:srgbClr val="46424D"/>
                </a:solidFill>
                <a:latin typeface="Arial"/>
                <a:cs typeface="Arial"/>
              </a:rPr>
              <a:t>systems</a:t>
            </a:r>
            <a:r>
              <a:rPr sz="2400" spc="10" dirty="0">
                <a:solidFill>
                  <a:srgbClr val="46424D"/>
                </a:solidFill>
                <a:latin typeface="Arial"/>
                <a:cs typeface="Arial"/>
              </a:rPr>
              <a:t> </a:t>
            </a:r>
            <a:r>
              <a:rPr sz="2400" spc="-5" dirty="0">
                <a:solidFill>
                  <a:srgbClr val="46424D"/>
                </a:solidFill>
                <a:latin typeface="Arial"/>
                <a:cs typeface="Arial"/>
              </a:rPr>
              <a:t>engineering.</a:t>
            </a:r>
            <a:endParaRPr sz="2400" dirty="0">
              <a:latin typeface="Arial"/>
              <a:cs typeface="Arial"/>
            </a:endParaRPr>
          </a:p>
        </p:txBody>
      </p:sp>
      <p:sp>
        <p:nvSpPr>
          <p:cNvPr id="4" name="object 4"/>
          <p:cNvSpPr txBox="1">
            <a:spLocks noGrp="1"/>
          </p:cNvSpPr>
          <p:nvPr>
            <p:ph type="ftr" sz="quarter" idx="5"/>
          </p:nvPr>
        </p:nvSpPr>
        <p:spPr>
          <a:xfrm>
            <a:off x="3696461" y="6465214"/>
            <a:ext cx="174942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240"/>
              </a:lnSpc>
            </a:pPr>
            <a:r>
              <a:rPr lang="en-US" spc="-60"/>
              <a:t>Chapter </a:t>
            </a:r>
            <a:r>
              <a:rPr lang="en-US" spc="-25"/>
              <a:t>23 </a:t>
            </a:r>
            <a:r>
              <a:rPr lang="en-US" spc="-75"/>
              <a:t>Project</a:t>
            </a:r>
            <a:r>
              <a:rPr lang="en-US" spc="-250"/>
              <a:t> </a:t>
            </a:r>
            <a:r>
              <a:rPr lang="en-US" spc="-45"/>
              <a:t>Planning</a:t>
            </a:r>
            <a:endParaRPr spc="-45" dirty="0"/>
          </a:p>
        </p:txBody>
      </p:sp>
      <p:sp>
        <p:nvSpPr>
          <p:cNvPr id="5" name="object 5"/>
          <p:cNvSpPr txBox="1">
            <a:spLocks noGrp="1"/>
          </p:cNvSpPr>
          <p:nvPr>
            <p:ph type="sldNum" sz="quarter" idx="7"/>
          </p:nvPr>
        </p:nvSpPr>
        <p:spPr>
          <a:xfrm>
            <a:off x="8414511" y="6465214"/>
            <a:ext cx="206375" cy="177800"/>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rgbClr val="888888"/>
                </a:solidFill>
                <a:latin typeface="Trebuchet MS"/>
                <a:ea typeface="+mn-ea"/>
                <a:cs typeface="Trebuchet M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lnSpc>
                <a:spcPts val="1240"/>
              </a:lnSpc>
            </a:pPr>
            <a:fld id="{81D60167-4931-47E6-BA6A-407CBD079E47}" type="slidenum">
              <a:rPr lang="en-US" spc="-25" smtClean="0"/>
              <a:pPr marL="25400">
                <a:lnSpc>
                  <a:spcPts val="1240"/>
                </a:lnSpc>
              </a:pPr>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F3861F20-2518-47C9-AAC5-202CBA5E18F5}"/>
              </a:ext>
            </a:extLst>
          </p:cNvPr>
          <p:cNvSpPr>
            <a:spLocks noGrp="1" noChangeArrowheads="1"/>
          </p:cNvSpPr>
          <p:nvPr>
            <p:ph type="title"/>
          </p:nvPr>
        </p:nvSpPr>
        <p:spPr/>
        <p:txBody>
          <a:bodyPr/>
          <a:lstStyle/>
          <a:p>
            <a:r>
              <a:rPr lang="en-GB" altLang="en-US"/>
              <a:t>Albrecht/IFPUG function points</a:t>
            </a:r>
          </a:p>
        </p:txBody>
      </p:sp>
      <p:sp>
        <p:nvSpPr>
          <p:cNvPr id="45061" name="Rectangle 3">
            <a:extLst>
              <a:ext uri="{FF2B5EF4-FFF2-40B4-BE49-F238E27FC236}">
                <a16:creationId xmlns:a16="http://schemas.microsoft.com/office/drawing/2014/main" id="{FFDE397B-7A6C-4D15-A9C8-D6C92918592D}"/>
              </a:ext>
            </a:extLst>
          </p:cNvPr>
          <p:cNvSpPr>
            <a:spLocks noGrp="1" noChangeArrowheads="1"/>
          </p:cNvSpPr>
          <p:nvPr>
            <p:ph type="body" idx="1"/>
          </p:nvPr>
        </p:nvSpPr>
        <p:spPr/>
        <p:txBody>
          <a:bodyPr/>
          <a:lstStyle/>
          <a:p>
            <a:pPr algn="just">
              <a:lnSpc>
                <a:spcPct val="90000"/>
              </a:lnSpc>
            </a:pPr>
            <a:r>
              <a:rPr lang="en-GB" altLang="en-US" dirty="0"/>
              <a:t>Albrecht worked at IBM and needed a way of measuring the relative productivity of different programming languages.</a:t>
            </a:r>
          </a:p>
          <a:p>
            <a:pPr algn="just">
              <a:lnSpc>
                <a:spcPct val="90000"/>
              </a:lnSpc>
            </a:pPr>
            <a:r>
              <a:rPr lang="en-GB" altLang="en-US" dirty="0"/>
              <a:t>Needed some way of measuring the size of an application without counting lines of code.</a:t>
            </a:r>
          </a:p>
          <a:p>
            <a:pPr algn="just">
              <a:lnSpc>
                <a:spcPct val="90000"/>
              </a:lnSpc>
            </a:pPr>
            <a:r>
              <a:rPr lang="en-GB" altLang="en-US" dirty="0"/>
              <a:t>Identified five types of component or functionality in an information system</a:t>
            </a:r>
          </a:p>
          <a:p>
            <a:pPr algn="just">
              <a:lnSpc>
                <a:spcPct val="90000"/>
              </a:lnSpc>
            </a:pPr>
            <a:r>
              <a:rPr lang="en-GB" altLang="en-US" dirty="0"/>
              <a:t>Counted occurrences of each type of functionality in order to get an indication of the size of an information system</a:t>
            </a:r>
          </a:p>
        </p:txBody>
      </p:sp>
      <p:sp>
        <p:nvSpPr>
          <p:cNvPr id="2" name="Slide Number Placeholder 1">
            <a:extLst>
              <a:ext uri="{FF2B5EF4-FFF2-40B4-BE49-F238E27FC236}">
                <a16:creationId xmlns:a16="http://schemas.microsoft.com/office/drawing/2014/main" id="{640F868A-5016-4E0A-82E4-80E152CA1651}"/>
              </a:ext>
            </a:extLst>
          </p:cNvPr>
          <p:cNvSpPr>
            <a:spLocks noGrp="1"/>
          </p:cNvSpPr>
          <p:nvPr>
            <p:ph type="sldNum" sz="quarter" idx="12"/>
          </p:nvPr>
        </p:nvSpPr>
        <p:spPr/>
        <p:txBody>
          <a:bodyPr/>
          <a:lstStyle/>
          <a:p>
            <a:fld id="{60D6D740-8150-433F-9426-3FCFF681501A}" type="slidenum">
              <a:rPr lang="en-US" smtClean="0"/>
              <a:pPr/>
              <a:t>9</a:t>
            </a:fld>
            <a:endParaRPr lang="en-US" dirty="0"/>
          </a:p>
        </p:txBody>
      </p:sp>
    </p:spTree>
    <p:extLst>
      <p:ext uri="{BB962C8B-B14F-4D97-AF65-F5344CB8AC3E}">
        <p14:creationId xmlns:p14="http://schemas.microsoft.com/office/powerpoint/2010/main" val="601705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4132</TotalTime>
  <Words>1480</Words>
  <Application>Microsoft Office PowerPoint</Application>
  <PresentationFormat>On-screen Show (4:3)</PresentationFormat>
  <Paragraphs>161</Paragraphs>
  <Slides>37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Arial</vt:lpstr>
      <vt:lpstr>Calibri</vt:lpstr>
      <vt:lpstr>Calibri Light</vt:lpstr>
      <vt:lpstr>Georgia</vt:lpstr>
      <vt:lpstr>Monotype Sorts</vt:lpstr>
      <vt:lpstr>Nunito</vt:lpstr>
      <vt:lpstr>Times New Roman</vt:lpstr>
      <vt:lpstr>Wingdings</vt:lpstr>
      <vt:lpstr>Office Theme</vt:lpstr>
      <vt:lpstr>                         Project Planning</vt:lpstr>
      <vt:lpstr>Estimation techniques</vt:lpstr>
      <vt:lpstr>Estimation techniques</vt:lpstr>
      <vt:lpstr>PowerPoint Presentation</vt:lpstr>
      <vt:lpstr>PowerPoint Presentation</vt:lpstr>
      <vt:lpstr>Algorithmic cost modelling</vt:lpstr>
      <vt:lpstr>Estimation accuracy</vt:lpstr>
      <vt:lpstr>PowerPoint Presentation</vt:lpstr>
      <vt:lpstr>Albrecht/IFPUG function points</vt:lpstr>
      <vt:lpstr>PowerPoint Presentation</vt:lpstr>
      <vt:lpstr>Albrecht/IFPUG function points - continued</vt:lpstr>
      <vt:lpstr>Albrecht/IFPUG function points - continued</vt:lpstr>
      <vt:lpstr>Function Point </vt:lpstr>
      <vt:lpstr>VAF Calculation </vt:lpstr>
      <vt:lpstr>Example</vt:lpstr>
      <vt:lpstr>Example</vt:lpstr>
      <vt:lpstr>PowerPoint Presentation</vt:lpstr>
      <vt:lpstr>Function points Mark II</vt:lpstr>
      <vt:lpstr>Function points for embedded systems</vt:lpstr>
      <vt:lpstr>COCOMO81</vt:lpstr>
      <vt:lpstr>3 types of COCOMO:</vt:lpstr>
      <vt:lpstr>Difference</vt:lpstr>
      <vt:lpstr>FYI:</vt:lpstr>
      <vt:lpstr>1- Basic Cocomo</vt:lpstr>
      <vt:lpstr>1- Example</vt:lpstr>
      <vt:lpstr>2- Intermediate Cocomo Model</vt:lpstr>
      <vt:lpstr>EAF Table</vt:lpstr>
      <vt:lpstr>2- Example</vt:lpstr>
      <vt:lpstr>3- Detailed Cocomo Model</vt:lpstr>
      <vt:lpstr>3- Example</vt:lpstr>
      <vt:lpstr>PowerPoint Presentation</vt:lpstr>
      <vt:lpstr>PowerPoint Presentation</vt:lpstr>
      <vt:lpstr>PowerPoint Presentation</vt:lpstr>
      <vt:lpstr>PowerPoint Presentation</vt:lpstr>
      <vt:lpstr>PowerPoint Presentation</vt:lpstr>
      <vt:lpstr>COCOMO 2 models</vt:lpstr>
      <vt:lpstr>COCOMO estimation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Design and Analysis</dc:title>
  <dc:creator>Muhammad Mr.. Bilal</dc:creator>
  <cp:lastModifiedBy>Ms.Saba Naseem</cp:lastModifiedBy>
  <cp:revision>430</cp:revision>
  <dcterms:created xsi:type="dcterms:W3CDTF">2021-08-26T07:43:58Z</dcterms:created>
  <dcterms:modified xsi:type="dcterms:W3CDTF">2025-03-16T20:08:10Z</dcterms:modified>
</cp:coreProperties>
</file>